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40"/>
  </p:notesMasterIdLst>
  <p:sldIdLst>
    <p:sldId id="256" r:id="rId2"/>
    <p:sldId id="258" r:id="rId3"/>
    <p:sldId id="260" r:id="rId4"/>
    <p:sldId id="259" r:id="rId5"/>
    <p:sldId id="262" r:id="rId6"/>
    <p:sldId id="263" r:id="rId7"/>
    <p:sldId id="266" r:id="rId8"/>
    <p:sldId id="265" r:id="rId9"/>
    <p:sldId id="264" r:id="rId10"/>
    <p:sldId id="261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77" r:id="rId21"/>
    <p:sldId id="278" r:id="rId22"/>
    <p:sldId id="279" r:id="rId23"/>
    <p:sldId id="280" r:id="rId24"/>
    <p:sldId id="283" r:id="rId25"/>
    <p:sldId id="275" r:id="rId26"/>
    <p:sldId id="288" r:id="rId27"/>
    <p:sldId id="285" r:id="rId28"/>
    <p:sldId id="284" r:id="rId29"/>
    <p:sldId id="286" r:id="rId30"/>
    <p:sldId id="287" r:id="rId31"/>
    <p:sldId id="289" r:id="rId32"/>
    <p:sldId id="281" r:id="rId33"/>
    <p:sldId id="290" r:id="rId34"/>
    <p:sldId id="294" r:id="rId35"/>
    <p:sldId id="296" r:id="rId36"/>
    <p:sldId id="282" r:id="rId37"/>
    <p:sldId id="291" r:id="rId38"/>
    <p:sldId id="297" r:id="rId3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9" autoAdjust="0"/>
    <p:restoredTop sz="99386" autoAdjust="0"/>
  </p:normalViewPr>
  <p:slideViewPr>
    <p:cSldViewPr>
      <p:cViewPr>
        <p:scale>
          <a:sx n="100" d="100"/>
          <a:sy n="100" d="100"/>
        </p:scale>
        <p:origin x="-298" y="1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E73FCD-6B86-40FF-8BC9-ECCBB50B822C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CE161-DCDC-4C7F-9C1F-793EE92510CD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73620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Wound" TargetMode="External"/><Relationship Id="rId13" Type="http://schemas.openxmlformats.org/officeDocument/2006/relationships/hyperlink" Target="http://en.wikipedia.org/wiki/France" TargetMode="External"/><Relationship Id="rId3" Type="http://schemas.openxmlformats.org/officeDocument/2006/relationships/hyperlink" Target="http://en.wikipedia.org/wiki/Ulcer_(dermatology)" TargetMode="External"/><Relationship Id="rId7" Type="http://schemas.openxmlformats.org/officeDocument/2006/relationships/hyperlink" Target="http://en.wikipedia.org/wiki/Chronic_(medicine)" TargetMode="External"/><Relationship Id="rId12" Type="http://schemas.openxmlformats.org/officeDocument/2006/relationships/hyperlink" Target="http://en.wikipedia.org/wiki/Radiotherapy" TargetMode="External"/><Relationship Id="rId2" Type="http://schemas.openxmlformats.org/officeDocument/2006/relationships/slide" Target="../slides/slide2.xml"/><Relationship Id="rId16" Type="http://schemas.openxmlformats.org/officeDocument/2006/relationships/hyperlink" Target="http://en.wikipedia.org/w/index.php?title=J_C_De_Costa&amp;action=edit&amp;redlink=1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en.wikipedia.org/wiki/Marjolin's_ulcer" TargetMode="External"/><Relationship Id="rId11" Type="http://schemas.openxmlformats.org/officeDocument/2006/relationships/hyperlink" Target="http://en.wikipedia.org/wiki/Osteomyelitis" TargetMode="External"/><Relationship Id="rId5" Type="http://schemas.openxmlformats.org/officeDocument/2006/relationships/hyperlink" Target="http://en.wikipedia.org/wiki/Physical_trauma" TargetMode="External"/><Relationship Id="rId15" Type="http://schemas.openxmlformats.org/officeDocument/2006/relationships/hyperlink" Target="http://en.wikipedia.org/wiki/Jean-Nicolas_Marjolin" TargetMode="External"/><Relationship Id="rId10" Type="http://schemas.openxmlformats.org/officeDocument/2006/relationships/hyperlink" Target="http://en.wikipedia.org/wiki/Venous_ulcer" TargetMode="External"/><Relationship Id="rId4" Type="http://schemas.openxmlformats.org/officeDocument/2006/relationships/hyperlink" Target="http://en.wikipedia.org/wiki/Squamous_cell_carcinoma" TargetMode="External"/><Relationship Id="rId9" Type="http://schemas.openxmlformats.org/officeDocument/2006/relationships/hyperlink" Target="http://en.wikipedia.org/wiki/Burn_(injury)" TargetMode="External"/><Relationship Id="rId14" Type="http://schemas.openxmlformats.org/officeDocument/2006/relationships/hyperlink" Target="http://en.wikipedia.org/wiki/Surgeon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Язва </a:t>
            </a:r>
            <a:r>
              <a:rPr lang="ru-RU" dirty="0" err="1" smtClean="0"/>
              <a:t>Марджолина</a:t>
            </a:r>
            <a:r>
              <a:rPr lang="ru-RU" baseline="0" dirty="0" smtClean="0"/>
              <a:t> относиться к агрессивным язвам плоскоклеточного рака который находиться в области травмированной ранее, со шрамами или хронически воспаленной кожи.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Они, как правило, присутствуют вместе с хроническими ранами в том числе ожогами, трофическими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язвами,язвы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от остеомиелита, и шрамы послелучевой терапии.</a:t>
            </a:r>
          </a:p>
          <a:p>
            <a:endParaRPr lang="ru-RU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Marjolin's</a:t>
            </a:r>
            <a:r>
              <a:rPr lang="en-US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ulcer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refers to an aggressive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 tooltip="Ulcer (dermatology)"/>
              </a:rPr>
              <a:t>ulcerating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 tooltip="Squamous cell carcinoma"/>
              </a:rPr>
              <a:t>squamous cell carcinoma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presenting in an area of previously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5" tooltip="Physical trauma"/>
              </a:rPr>
              <a:t>traumatized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[1]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chronically inflamed,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[2]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or scarred skin.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[3]</a:t>
            </a:r>
            <a:r>
              <a:rPr lang="en-US" sz="1200" b="0" i="0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:737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[4]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They are commonly present in the context of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7" tooltip="Chronic (medicine)"/>
              </a:rPr>
              <a:t>chronic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8" tooltip="Wound"/>
              </a:rPr>
              <a:t>wounds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including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9" tooltip="Burn (injury)"/>
              </a:rPr>
              <a:t>burn injuries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0" tooltip="Venous ulcer"/>
              </a:rPr>
              <a:t>venous ulcers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ulcers from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1" tooltip="Osteomyelitis"/>
              </a:rPr>
              <a:t>osteomyelitis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[5]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post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2" tooltip="Radiotherapy"/>
              </a:rPr>
              <a:t>radiotherapy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scars.</a:t>
            </a:r>
          </a:p>
          <a:p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term was named after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3" tooltip="France"/>
              </a:rPr>
              <a:t>French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4" tooltip="Surgeon"/>
              </a:rPr>
              <a:t>surgeon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5" tooltip="Jean-Nicolas Marjolin"/>
              </a:rPr>
              <a:t>Jean-Nicolas </a:t>
            </a:r>
            <a:r>
              <a:rPr lang="en-US" sz="1200" b="0" i="0" u="none" strike="noStrike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5" tooltip="Jean-Nicolas Marjolin"/>
              </a:rPr>
              <a:t>Marjolin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who first described the condition in 1828.</a:t>
            </a:r>
            <a:r>
              <a:rPr lang="en-US" sz="1200" b="0" i="0" u="none" strike="noStrike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6"/>
              </a:rPr>
              <a:t>[6]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The term was later coined by </a:t>
            </a:r>
            <a:r>
              <a:rPr lang="en-US" sz="1200" b="0" i="0" u="none" strike="noStrik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16" tooltip="J C De Costa (page does not exist)"/>
              </a:rPr>
              <a:t>J C De Costa</a:t>
            </a:r>
            <a:r>
              <a:rPr lang="en-US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E161-DCDC-4C7F-9C1F-793EE92510CD}" type="slidenum">
              <a:rPr lang="uk-UA" smtClean="0"/>
              <a:pPr/>
              <a:t>2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64741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Многие ученые пытались заменить этот термин на более научные, например,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т.п., но последние не получили широкого распространения. Традиционно дефекты мягких тканей, которые возникают вследствие их длительного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сдавления,называются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пролежнями.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существует много названий пролежня. Из них чаще всего употребляются </a:t>
            </a:r>
            <a:r>
              <a:rPr lang="uk-UA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гангрена </a:t>
            </a:r>
            <a:r>
              <a:rPr lang="uk-UA" sz="1200" b="0" i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декубитальная</a:t>
            </a:r>
            <a:r>
              <a:rPr lang="uk-UA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vi-VN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Про́лежень нейроти́ческий</a:t>
            </a:r>
            <a:r>
              <a:rPr lang="vi-V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vi-VN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Про́лежень экзоге́нный</a:t>
            </a:r>
            <a:r>
              <a:rPr lang="ru-RU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vi-VN" sz="1200" b="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Про́лежень эндоге́нный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Эти сроки ограничены в употреблении и не совсем точны, поскольку предусматривают возникновения пролежня при длительном пребывании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вположении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лежа. сроки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переводе означают "рана или язва от сдавления". Это определение включает понятие сдавления, трения и сдвига кожи, которые являются ведущими в пострадавших с сочетанной спинальной травмой. Как считает большинство исследователей последние сроки, точно характеризуют понятие пролежня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E161-DCDC-4C7F-9C1F-793EE92510CD}" type="slidenum">
              <a:rPr lang="uk-UA" smtClean="0"/>
              <a:pPr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65023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сегодняшний день установлено, что наиболее важными факторами способствующими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развитию пролежней есть</a:t>
            </a:r>
            <a:r>
              <a:rPr lang="uk-U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uk-U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неприрывное</a:t>
            </a:r>
            <a:r>
              <a:rPr lang="uk-U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uk-U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давление</a:t>
            </a:r>
            <a:r>
              <a:rPr lang="uk-U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сила </a:t>
            </a:r>
            <a:r>
              <a:rPr lang="uk-U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смещения</a:t>
            </a:r>
            <a:r>
              <a:rPr lang="uk-U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uk-U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трение</a:t>
            </a:r>
            <a:r>
              <a:rPr lang="uk-U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и </a:t>
            </a:r>
            <a:r>
              <a:rPr lang="uk-UA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влажность</a:t>
            </a:r>
            <a:r>
              <a:rPr lang="uk-U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uk-UA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Длительное воздействие непрерывного давления приводит к ишемии тканей. Для определения риска образования пролежневых ран предпринимались многочисленные попытки количественной оценки сдавливающего воздействия внешних факторов (индекс давления по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Meijer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и др.).. В результате специальных исследований продемонстрировано, что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поднятом головном конце кровати, когда туловище больного сползает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вниз,давление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перемещается на крестец и глубокую фасцию. Силы смещения при этом приводят к натяжению и сгибанию сосудов, вызывая их тромбоз и повреждение кожи.</a:t>
            </a:r>
            <a:r>
              <a:rPr lang="uk-UA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E161-DCDC-4C7F-9C1F-793EE92510CD}" type="slidenum">
              <a:rPr lang="uk-UA" smtClean="0"/>
              <a:pPr/>
              <a:t>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34109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Локализация пролежней зависит от положения больного и лежачем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положениинаибольшее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давление (40-60 мм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рт.ст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.). несут: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крижво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- копчиковая участок, участок ягодиц, пяток и затылка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положении лежа на животе давление достигает (50 мм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рт.ст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на: участок колен и груди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В сидячем положении при опоре ногами на твердую поверхность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айбильшогодавления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(10 мм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рт.ст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испытывают ткани в области седалищных бугров,.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некоторых случаях при вынужденном длительном положении пролежни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могутвозникнуть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области больших вертлюгов, пяток, лодыжек и других участках [8].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пострадавших с повреждением спинного мозга, более чем в 80%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случаевпролежни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появляются в крестце, седалищных бугров и большого вертела бедренной кости.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Чувствительность в этих зонах в большинстве случаев отсутствует, атрофия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мышцс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явлениями жирового перерождения. У большинства больных имеет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местоспастический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синдром, который приводит 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значительного натяжения краев кожи в области послеоперационного шва. И самое главное, все без исключения пролежни инфицированы.</a:t>
            </a: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E161-DCDC-4C7F-9C1F-793EE92510CD}" type="slidenum">
              <a:rPr lang="uk-UA" smtClean="0"/>
              <a:pPr/>
              <a:t>9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2503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Оценочная стоимость по лечению пролежней у одного пациента составляет от 5000 до 40000 долларов США. По данным Д. </a:t>
            </a:r>
            <a:r>
              <a:rPr lang="ru-RU" dirty="0" err="1" smtClean="0"/>
              <a:t>Ватерлоу</a:t>
            </a:r>
            <a:r>
              <a:rPr lang="ru-RU" dirty="0" smtClean="0"/>
              <a:t>, в Великобритании стоимость ухода за пациентами, имеющими пролежни, оценивается в 200 млн. фунтов стерлингов и ежегодно возрастает на 11% в результате затрат на лечение и увеличения продолжительности госпитализации.</a:t>
            </a:r>
          </a:p>
          <a:p>
            <a:endParaRPr lang="ru-RU" dirty="0" smtClean="0"/>
          </a:p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С наибольшей частотой выделяется зо­лотистый стафилококк (28%), немного реже высевалась синегнойная палочка (15,5%). Приблизительно равная частота посевов содержала протей (7,7%), грамположительную палочку (7,2%) 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эпидермальный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стафилококк (7,7%). Удельный вес кишечной палочки и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актинобактерий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не превышал 6%. Из гриб­ковой флоры исследование показало наличие в пролежнях грибов рода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Can­dida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(7,7%). Необходимо отметить, что у большинства пациентов из пролежня высевались два и более вида патогенных микроорганизмов. При этом раневая микрофлора часто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резистентна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 антибиотикам.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E161-DCDC-4C7F-9C1F-793EE92510CD}" type="slidenum">
              <a:rPr lang="uk-UA" smtClean="0"/>
              <a:pPr/>
              <a:t>10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695082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настоящее время известно множество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классификацийпролежней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как отдельных авторов, так и принятых на больших медицинских форумах. В отечественной литературе и медицинской практике длительное время широко применялась классификация, предложенная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Удобная и простая для клинической работы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классификацияпролежней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предложена создана, как и предыдущая,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наосновании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клинических наблюдений,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цитологических,гистологических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 микробиологических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исследований.Положительным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в ней является учет динамики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пролежневыхпроцесса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в который выделен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Кроме того, с целью унификации научного подхода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кклиническим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вопросам в 1992 году Международным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Комитетомпо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политике здравоохранения и научных исследований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Agency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Health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Care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Policy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Research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рекомендована достаточно простая и вместе с тем максимально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приближенная к клинической практике классификация:</a:t>
            </a:r>
            <a:r>
              <a:rPr lang="ru-RU" dirty="0" smtClean="0"/>
              <a:t/>
            </a:r>
            <a:br>
              <a:rPr lang="ru-RU" dirty="0" smtClean="0"/>
            </a:b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E161-DCDC-4C7F-9C1F-793EE92510CD}" type="slidenum">
              <a:rPr lang="uk-UA" smtClean="0"/>
              <a:pPr/>
              <a:t>11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99721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Авторы, рекомендуют консервативное комплексное лечение предлагают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какмедикаментозное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лечение, так и лечение с использованием физиотерапевтических средств с учетом клинических проявлений и стадии развития 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пролежневыхпроцесса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[7,8,22].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 консервативном лечении с учетом стадии развития пролежней разработан </a:t>
            </a:r>
            <a:r>
              <a:rPr lang="ru-RU" sz="1200" b="0" i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рядосновных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терапевтических принципов:</a:t>
            </a:r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CCE161-DCDC-4C7F-9C1F-793EE92510CD}" type="slidenum">
              <a:rPr lang="uk-UA" smtClean="0"/>
              <a:pPr/>
              <a:t>15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08682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C74C402-B02C-4BB1-9C26-8FF4F5DE6F4B}" type="datetimeFigureOut">
              <a:rPr lang="uk-UA" smtClean="0"/>
              <a:pPr/>
              <a:t>22.03.2012</a:t>
            </a:fld>
            <a:endParaRPr lang="uk-UA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7C8898-E2A9-42DB-9BED-FE77321AD56A}" type="slidenum">
              <a:rPr lang="uk-UA" smtClean="0"/>
              <a:pPr/>
              <a:t>‹#›</a:t>
            </a:fld>
            <a:endParaRPr lang="uk-UA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556792"/>
            <a:ext cx="8856984" cy="158417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effectLst/>
                <a:cs typeface="Times New Roman" pitchFamily="18" charset="0"/>
              </a:rPr>
              <a:t>«Опыт </a:t>
            </a:r>
            <a:r>
              <a:rPr lang="ru-RU" sz="3600" dirty="0">
                <a:effectLst/>
                <a:cs typeface="Times New Roman" pitchFamily="18" charset="0"/>
              </a:rPr>
              <a:t>лечения </a:t>
            </a:r>
            <a:r>
              <a:rPr lang="ru-RU" sz="3600" dirty="0" smtClean="0">
                <a:effectLst/>
                <a:cs typeface="Times New Roman" pitchFamily="18" charset="0"/>
              </a:rPr>
              <a:t>нейродистрофических</a:t>
            </a:r>
            <a:r>
              <a:rPr lang="en-US" sz="3600" dirty="0" smtClean="0">
                <a:effectLst/>
                <a:cs typeface="Times New Roman" pitchFamily="18" charset="0"/>
              </a:rPr>
              <a:t> </a:t>
            </a:r>
            <a:r>
              <a:rPr lang="ru-RU" sz="3600" dirty="0" smtClean="0">
                <a:effectLst/>
                <a:cs typeface="Times New Roman" pitchFamily="18" charset="0"/>
              </a:rPr>
              <a:t>расстройств </a:t>
            </a:r>
            <a:r>
              <a:rPr lang="ru-RU" sz="3600" dirty="0">
                <a:effectLst/>
                <a:cs typeface="Times New Roman" pitchFamily="18" charset="0"/>
              </a:rPr>
              <a:t>в неврологической практике»</a:t>
            </a:r>
            <a:endParaRPr lang="uk-UA" sz="3600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4077072"/>
            <a:ext cx="7854696" cy="2520280"/>
          </a:xfrm>
        </p:spPr>
        <p:txBody>
          <a:bodyPr/>
          <a:lstStyle/>
          <a:p>
            <a:r>
              <a:rPr lang="ru-RU" sz="2000" dirty="0" smtClean="0"/>
              <a:t>                                                   Докладчик </a:t>
            </a:r>
            <a:r>
              <a:rPr lang="ru-RU" sz="2000" dirty="0"/>
              <a:t>: </a:t>
            </a:r>
            <a:endParaRPr lang="en-US" sz="2000" dirty="0" smtClean="0"/>
          </a:p>
          <a:p>
            <a:r>
              <a:rPr lang="ru-RU" sz="1400" dirty="0" err="1" smtClean="0"/>
              <a:t>Стукалин</a:t>
            </a:r>
            <a:r>
              <a:rPr lang="ru-RU" sz="1400" dirty="0" smtClean="0"/>
              <a:t> </a:t>
            </a:r>
            <a:r>
              <a:rPr lang="ru-RU" sz="1400" dirty="0"/>
              <a:t>Владислав Александрович </a:t>
            </a:r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ru-RU" sz="1400" dirty="0" smtClean="0"/>
              <a:t>Руководитель </a:t>
            </a:r>
            <a:r>
              <a:rPr lang="ru-RU" sz="1400" dirty="0"/>
              <a:t>Центра восстановительной медицины и </a:t>
            </a:r>
            <a:r>
              <a:rPr lang="ru-RU" sz="1400" dirty="0" smtClean="0"/>
              <a:t>реабилитации</a:t>
            </a:r>
            <a:r>
              <a:rPr lang="en-US" sz="1400" dirty="0" smtClean="0"/>
              <a:t> </a:t>
            </a:r>
            <a:endParaRPr lang="ru-RU" sz="1400" dirty="0"/>
          </a:p>
          <a:p>
            <a:r>
              <a:rPr lang="ru-RU" sz="1400" dirty="0" smtClean="0"/>
              <a:t>                                                                                          КБ </a:t>
            </a:r>
            <a:r>
              <a:rPr lang="ru-RU" sz="1400" dirty="0"/>
              <a:t>« ФЕОФАНИЯ</a:t>
            </a:r>
            <a:r>
              <a:rPr lang="ru-RU" sz="1400" dirty="0" smtClean="0"/>
              <a:t>»</a:t>
            </a:r>
            <a:r>
              <a:rPr lang="ru-RU" sz="1400" dirty="0"/>
              <a:t> </a:t>
            </a:r>
            <a:r>
              <a:rPr lang="ru-RU" sz="1400" dirty="0" err="1"/>
              <a:t>г.Киев</a:t>
            </a:r>
            <a:endParaRPr lang="uk-UA" sz="1400" dirty="0"/>
          </a:p>
          <a:p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/>
              <a:t>                                                                                                          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7335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52736"/>
            <a:ext cx="8856984" cy="936105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effectLst/>
              </a:rPr>
              <a:t>    Раневая </a:t>
            </a:r>
            <a:r>
              <a:rPr lang="ru-RU" sz="3200" dirty="0">
                <a:effectLst/>
              </a:rPr>
              <a:t>флора</a:t>
            </a:r>
            <a:endParaRPr lang="uk-UA" sz="3200" dirty="0"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23" y="2414800"/>
            <a:ext cx="2952329" cy="218018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414800"/>
            <a:ext cx="2880320" cy="21862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414801"/>
            <a:ext cx="2805387" cy="2186267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78136" y="1988840"/>
            <a:ext cx="942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Proteus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786175" y="2045468"/>
            <a:ext cx="15716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Pseudomonas</a:t>
            </a:r>
            <a:endParaRPr lang="uk-UA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347992" y="2045468"/>
            <a:ext cx="2421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Staphylococcus </a:t>
            </a:r>
            <a:r>
              <a:rPr lang="en-US" dirty="0" err="1" smtClean="0"/>
              <a:t>auerus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7866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4576" y="548680"/>
            <a:ext cx="8856984" cy="792089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effectLst/>
              </a:rPr>
              <a:t>КЛАССИФИКАЦИЯ</a:t>
            </a:r>
            <a:endParaRPr lang="uk-UA" sz="3200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05065"/>
            <a:ext cx="7854696" cy="2520280"/>
          </a:xfrm>
        </p:spPr>
        <p:txBody>
          <a:bodyPr/>
          <a:lstStyle/>
          <a:p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/>
              <a:t>                                                                                                           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340768"/>
            <a:ext cx="8856984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err="1" smtClean="0">
                <a:latin typeface="+mj-lt"/>
              </a:rPr>
              <a:t>Билич</a:t>
            </a:r>
            <a:r>
              <a:rPr lang="ru-RU" sz="2000" i="1" dirty="0" smtClean="0">
                <a:latin typeface="+mj-lt"/>
              </a:rPr>
              <a:t> В.П. и Коган О.Г. (1971).</a:t>
            </a: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5 стадий:</a:t>
            </a:r>
          </a:p>
          <a:p>
            <a:r>
              <a:rPr lang="ru-RU" dirty="0" smtClean="0">
                <a:latin typeface="+mj-lt"/>
              </a:rPr>
              <a:t>       -поверхностный пролежень,</a:t>
            </a:r>
          </a:p>
          <a:p>
            <a:r>
              <a:rPr lang="ru-RU" dirty="0" smtClean="0">
                <a:latin typeface="+mj-lt"/>
              </a:rPr>
              <a:t>       -глубокий пролежень,</a:t>
            </a:r>
          </a:p>
          <a:p>
            <a:r>
              <a:rPr lang="ru-RU" dirty="0" smtClean="0">
                <a:latin typeface="+mj-lt"/>
              </a:rPr>
              <a:t>       -глубокий пролежень с боковыми карманами,</a:t>
            </a:r>
          </a:p>
          <a:p>
            <a:r>
              <a:rPr lang="ru-RU" dirty="0" smtClean="0">
                <a:latin typeface="+mj-lt"/>
              </a:rPr>
              <a:t>       -глубокий пролежень с остеомиелитом подлежащих костей</a:t>
            </a:r>
          </a:p>
          <a:p>
            <a:r>
              <a:rPr lang="ru-RU" dirty="0" smtClean="0">
                <a:latin typeface="+mj-lt"/>
              </a:rPr>
              <a:t>       -пролежень рубца.</a:t>
            </a:r>
            <a:endParaRPr lang="uk-UA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3645024"/>
            <a:ext cx="777686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err="1" smtClean="0">
                <a:latin typeface="+mj-lt"/>
              </a:rPr>
              <a:t>Гаркави</a:t>
            </a:r>
            <a:r>
              <a:rPr lang="ru-RU" sz="2000" i="1" dirty="0" smtClean="0">
                <a:latin typeface="+mj-lt"/>
              </a:rPr>
              <a:t> А.В. (1991),</a:t>
            </a: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 последовательных стадий:</a:t>
            </a:r>
          </a:p>
          <a:p>
            <a:r>
              <a:rPr lang="ru-RU" dirty="0" smtClean="0">
                <a:latin typeface="+mj-lt"/>
              </a:rPr>
              <a:t>     -первичной реакции;</a:t>
            </a:r>
          </a:p>
          <a:p>
            <a:r>
              <a:rPr lang="ru-RU" dirty="0" smtClean="0">
                <a:latin typeface="+mj-lt"/>
              </a:rPr>
              <a:t>     -стадия некроза;</a:t>
            </a:r>
          </a:p>
          <a:p>
            <a:r>
              <a:rPr lang="ru-RU" dirty="0" smtClean="0">
                <a:latin typeface="+mj-lt"/>
              </a:rPr>
              <a:t>     -некротически-воспалительная;</a:t>
            </a:r>
          </a:p>
          <a:p>
            <a:r>
              <a:rPr lang="ru-RU" dirty="0" smtClean="0">
                <a:latin typeface="+mj-lt"/>
              </a:rPr>
              <a:t>     -воспалительно-регенеративная;</a:t>
            </a:r>
          </a:p>
          <a:p>
            <a:r>
              <a:rPr lang="ru-RU" dirty="0" smtClean="0">
                <a:latin typeface="+mj-lt"/>
              </a:rPr>
              <a:t>     -регенеративно-рубцовая;</a:t>
            </a:r>
          </a:p>
          <a:p>
            <a:r>
              <a:rPr lang="ru-RU" dirty="0" smtClean="0">
                <a:latin typeface="+mj-lt"/>
              </a:rPr>
              <a:t>     -трофических язв.</a:t>
            </a:r>
            <a:endParaRPr lang="uk-UA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15965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7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75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7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7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75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8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5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3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194316"/>
            <a:ext cx="9144000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>
                <a:latin typeface="+mj-lt"/>
              </a:rPr>
              <a:t>1 степень </a:t>
            </a:r>
            <a:r>
              <a:rPr lang="ru-RU" sz="1600" dirty="0" smtClean="0">
                <a:latin typeface="+mj-lt"/>
              </a:rPr>
              <a:t>- эритема, не распространяется на глубокие слои кожи, </a:t>
            </a:r>
            <a:r>
              <a:rPr lang="ru-RU" sz="1600" dirty="0" err="1" smtClean="0">
                <a:latin typeface="+mj-lt"/>
              </a:rPr>
              <a:t>повреждение,предшествующих</a:t>
            </a:r>
            <a:r>
              <a:rPr lang="ru-RU" sz="1600" dirty="0" smtClean="0">
                <a:latin typeface="+mj-lt"/>
              </a:rPr>
              <a:t>    образованию пролежней.</a:t>
            </a:r>
          </a:p>
          <a:p>
            <a:r>
              <a:rPr lang="ru-RU" i="1" u="sng" dirty="0" smtClean="0">
                <a:latin typeface="+mj-lt"/>
              </a:rPr>
              <a:t>2 степень </a:t>
            </a:r>
            <a:r>
              <a:rPr lang="ru-RU" sz="1600" dirty="0" smtClean="0">
                <a:latin typeface="+mj-lt"/>
              </a:rPr>
              <a:t>- частичное уменьшение толщины кожи, связанное с повреждением эпидермиса       или кожи; поверхностная язва в виде ссадины; образование волдырей.</a:t>
            </a:r>
          </a:p>
          <a:p>
            <a:r>
              <a:rPr lang="ru-RU" i="1" u="sng" dirty="0" smtClean="0">
                <a:latin typeface="+mj-lt"/>
              </a:rPr>
              <a:t>3 степень </a:t>
            </a:r>
            <a:r>
              <a:rPr lang="ru-RU" sz="1600" dirty="0" smtClean="0">
                <a:latin typeface="+mj-lt"/>
              </a:rPr>
              <a:t>- полная потеря толщины кожи, возникающее вследствие повреждения или  некроза тканей, расположенных под ней, но не глубже фасцию.</a:t>
            </a:r>
          </a:p>
          <a:p>
            <a:r>
              <a:rPr lang="ru-RU" i="1" u="sng" dirty="0" smtClean="0">
                <a:latin typeface="+mj-lt"/>
              </a:rPr>
              <a:t>4 степень </a:t>
            </a:r>
            <a:r>
              <a:rPr lang="ru-RU" sz="1600" dirty="0" smtClean="0">
                <a:latin typeface="+mj-lt"/>
              </a:rPr>
              <a:t>- полная потеря толщины кожи с разрушением или некрозом мышц, костей и других опорных структур (сухожилия, связки, капсулы суставов и т. п.). На этой стадии возможно появление свищей и карманов в тканях</a:t>
            </a:r>
            <a:endParaRPr lang="ru-RU" sz="1600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733375"/>
            <a:ext cx="5040560" cy="347809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35696" y="301298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Agency for Health Care Policy and Research(1992)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73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" y="908720"/>
            <a:ext cx="8229600" cy="722344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Лечение</a:t>
            </a:r>
            <a:endParaRPr lang="uk-UA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820974"/>
            <a:ext cx="65527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err="1" smtClean="0">
                <a:latin typeface="+mj-lt"/>
              </a:rPr>
              <a:t>Хирургически</a:t>
            </a:r>
            <a:r>
              <a:rPr lang="uk-UA" sz="2800" dirty="0" smtClean="0">
                <a:latin typeface="+mj-lt"/>
              </a:rPr>
              <a:t> </a:t>
            </a:r>
            <a:r>
              <a:rPr lang="uk-UA" sz="2800" dirty="0" err="1" smtClean="0">
                <a:latin typeface="+mj-lt"/>
              </a:rPr>
              <a:t>или</a:t>
            </a:r>
            <a:r>
              <a:rPr lang="uk-UA" sz="2800" dirty="0" smtClean="0">
                <a:latin typeface="+mj-lt"/>
              </a:rPr>
              <a:t> Консервативно ???</a:t>
            </a:r>
            <a:endParaRPr lang="uk-UA" sz="2800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344194"/>
            <a:ext cx="2592288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19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38912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>
                <a:latin typeface="+mj-lt"/>
              </a:rPr>
              <a:t>от</a:t>
            </a:r>
            <a:r>
              <a:rPr lang="ru-RU" sz="1800" b="1" dirty="0" smtClean="0">
                <a:latin typeface="+mj-lt"/>
              </a:rPr>
              <a:t> </a:t>
            </a:r>
            <a:r>
              <a:rPr lang="ru-RU" sz="1800" b="1" u="sng" dirty="0">
                <a:latin typeface="+mj-lt"/>
              </a:rPr>
              <a:t>2 ТЫС.$ </a:t>
            </a:r>
            <a:r>
              <a:rPr lang="ru-RU" sz="1800" b="1" dirty="0">
                <a:latin typeface="+mj-lt"/>
              </a:rPr>
              <a:t>- </a:t>
            </a:r>
            <a:r>
              <a:rPr lang="ru-RU" sz="1800" i="1" dirty="0">
                <a:latin typeface="+mj-lt"/>
              </a:rPr>
              <a:t>КОНСЕРВАТИВНО</a:t>
            </a:r>
            <a:r>
              <a:rPr lang="ru-RU" sz="1800" b="1" dirty="0">
                <a:latin typeface="+mj-lt"/>
              </a:rPr>
              <a:t> </a:t>
            </a:r>
            <a:r>
              <a:rPr lang="ru-RU" sz="1800" b="1" dirty="0" smtClean="0">
                <a:latin typeface="+mj-lt"/>
              </a:rPr>
              <a:t>                                   </a:t>
            </a:r>
            <a:r>
              <a:rPr lang="ru-RU" sz="1800" dirty="0" smtClean="0">
                <a:latin typeface="+mj-lt"/>
              </a:rPr>
              <a:t>     от</a:t>
            </a:r>
            <a:r>
              <a:rPr lang="ru-RU" sz="1800" b="1" dirty="0" smtClean="0">
                <a:latin typeface="+mj-lt"/>
              </a:rPr>
              <a:t> </a:t>
            </a:r>
            <a:r>
              <a:rPr lang="ru-RU" sz="1800" b="1" u="sng" dirty="0">
                <a:latin typeface="+mj-lt"/>
              </a:rPr>
              <a:t>40 ТЫС. $ </a:t>
            </a:r>
            <a:r>
              <a:rPr lang="ru-RU" sz="1800" b="1" dirty="0">
                <a:latin typeface="+mj-lt"/>
              </a:rPr>
              <a:t>- </a:t>
            </a:r>
            <a:r>
              <a:rPr lang="ru-RU" sz="1800" i="1" dirty="0">
                <a:latin typeface="+mj-lt"/>
              </a:rPr>
              <a:t>ОПЕРАТИВНО</a:t>
            </a:r>
            <a:endParaRPr lang="uk-UA" sz="1800" i="1" dirty="0">
              <a:latin typeface="+mj-lt"/>
            </a:endParaRPr>
          </a:p>
          <a:p>
            <a:pPr marL="0" indent="0">
              <a:buNone/>
            </a:pPr>
            <a:endParaRPr lang="ru-RU" sz="1800" dirty="0" smtClean="0">
              <a:latin typeface="+mj-lt"/>
            </a:endParaRPr>
          </a:p>
          <a:p>
            <a:pPr marL="0" indent="0">
              <a:buNone/>
            </a:pPr>
            <a:r>
              <a:rPr lang="ru-RU" sz="1800" dirty="0" smtClean="0">
                <a:latin typeface="+mj-lt"/>
              </a:rPr>
              <a:t>Только </a:t>
            </a:r>
            <a:r>
              <a:rPr lang="ru-RU" sz="1800" b="1" dirty="0">
                <a:latin typeface="+mj-lt"/>
              </a:rPr>
              <a:t>50-75%</a:t>
            </a:r>
            <a:r>
              <a:rPr lang="ru-RU" sz="1800" dirty="0">
                <a:latin typeface="+mj-lt"/>
              </a:rPr>
              <a:t> пролежней после операции заживает первичным натяжением</a:t>
            </a:r>
            <a:endParaRPr lang="uk-UA" sz="1800" dirty="0">
              <a:latin typeface="+mj-lt"/>
            </a:endParaRPr>
          </a:p>
          <a:p>
            <a:pPr marL="0" indent="0">
              <a:buNone/>
            </a:pPr>
            <a:r>
              <a:rPr lang="ru-RU" sz="1800" dirty="0">
                <a:latin typeface="+mj-lt"/>
              </a:rPr>
              <a:t>О</a:t>
            </a:r>
            <a:r>
              <a:rPr lang="ru-RU" sz="1800" dirty="0" smtClean="0">
                <a:latin typeface="+mj-lt"/>
              </a:rPr>
              <a:t>перация </a:t>
            </a:r>
            <a:r>
              <a:rPr lang="ru-RU" sz="1800" dirty="0">
                <a:latin typeface="+mj-lt"/>
              </a:rPr>
              <a:t>выполняется только у </a:t>
            </a:r>
            <a:r>
              <a:rPr lang="ru-RU" sz="1800" b="1" dirty="0">
                <a:latin typeface="+mj-lt"/>
              </a:rPr>
              <a:t>20-30%</a:t>
            </a:r>
            <a:r>
              <a:rPr lang="ru-RU" sz="1800" dirty="0">
                <a:latin typeface="+mj-lt"/>
              </a:rPr>
              <a:t> пациентов.</a:t>
            </a:r>
            <a:endParaRPr lang="uk-UA" sz="1800" dirty="0">
              <a:latin typeface="+mj-lt"/>
            </a:endParaRP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896826"/>
            <a:ext cx="77768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j-lt"/>
              </a:rPr>
              <a:t>	В настоящее время принята концепция лечения пролежня, последовательность применения которой определяется </a:t>
            </a:r>
          </a:p>
          <a:p>
            <a:endParaRPr lang="ru-RU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стадией,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степенью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+mj-lt"/>
              </a:rPr>
              <a:t>и размерами пролежня.</a:t>
            </a:r>
          </a:p>
          <a:p>
            <a:r>
              <a:rPr lang="ru-RU" dirty="0" smtClean="0">
                <a:latin typeface="+mj-lt"/>
              </a:rPr>
              <a:t>  	</a:t>
            </a:r>
          </a:p>
          <a:p>
            <a:r>
              <a:rPr lang="ru-RU" dirty="0" smtClean="0">
                <a:latin typeface="+mj-lt"/>
              </a:rPr>
              <a:t>Существующие методы консервативного лечения позволяющие успешно лечить пролежни 1 и 2 степени</a:t>
            </a:r>
            <a:r>
              <a:rPr lang="en-US" dirty="0">
                <a:latin typeface="+mj-lt"/>
              </a:rPr>
              <a:t>;</a:t>
            </a:r>
            <a:r>
              <a:rPr lang="ru-RU" dirty="0" smtClean="0">
                <a:latin typeface="+mj-lt"/>
              </a:rPr>
              <a:t> 3 и 4 степени-необходимо лечить хирургическими методами.</a:t>
            </a:r>
            <a:endParaRPr lang="uk-UA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7636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936104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Не существует определенного лечения пролежней, но есть общие принципы ведения:</a:t>
            </a:r>
            <a:r>
              <a:rPr lang="uk-UA" sz="2000" dirty="0" smtClean="0"/>
              <a:t/>
            </a:r>
            <a:br>
              <a:rPr lang="uk-UA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uk-UA" sz="2000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430948"/>
            <a:ext cx="7272808" cy="27847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dirty="0" smtClean="0"/>
              <a:t>1. защита от локального давления;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2. удаление некротических тканей;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3. борьба с локальной инфекцией;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4. местное лечение пролежневых ран, стимулирующее репарацию;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5. меры, направленные на нормализацию общего состояния.</a:t>
            </a:r>
            <a:endParaRPr lang="uk-UA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51720" y="1777010"/>
            <a:ext cx="47160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schemeClr val="accent3"/>
                </a:solidFill>
                <a:latin typeface="+mj-lt"/>
              </a:rPr>
              <a:t>5 </a:t>
            </a:r>
            <a:r>
              <a:rPr lang="uk-UA" sz="2000" dirty="0" err="1" smtClean="0">
                <a:solidFill>
                  <a:schemeClr val="accent3"/>
                </a:solidFill>
                <a:latin typeface="+mj-lt"/>
              </a:rPr>
              <a:t>основных</a:t>
            </a:r>
            <a:r>
              <a:rPr lang="uk-UA" sz="2000" dirty="0" smtClean="0">
                <a:solidFill>
                  <a:schemeClr val="accent3"/>
                </a:solidFill>
                <a:latin typeface="+mj-lt"/>
              </a:rPr>
              <a:t> </a:t>
            </a:r>
            <a:r>
              <a:rPr lang="uk-UA" sz="2000" dirty="0" err="1" smtClean="0">
                <a:solidFill>
                  <a:schemeClr val="accent3"/>
                </a:solidFill>
                <a:latin typeface="+mj-lt"/>
              </a:rPr>
              <a:t>терапевтических</a:t>
            </a:r>
            <a:r>
              <a:rPr lang="uk-UA" sz="2000" dirty="0" smtClean="0">
                <a:solidFill>
                  <a:schemeClr val="accent3"/>
                </a:solidFill>
                <a:latin typeface="+mj-lt"/>
              </a:rPr>
              <a:t> </a:t>
            </a:r>
            <a:r>
              <a:rPr lang="uk-UA" sz="2000" dirty="0" err="1" smtClean="0">
                <a:solidFill>
                  <a:schemeClr val="accent3"/>
                </a:solidFill>
                <a:latin typeface="+mj-lt"/>
              </a:rPr>
              <a:t>принципов</a:t>
            </a:r>
            <a:r>
              <a:rPr lang="uk-UA" sz="2000" dirty="0" smtClean="0">
                <a:solidFill>
                  <a:schemeClr val="accent3"/>
                </a:solidFill>
                <a:latin typeface="+mj-lt"/>
              </a:rPr>
              <a:t> :</a:t>
            </a:r>
            <a:br>
              <a:rPr lang="uk-UA" sz="2000" dirty="0" smtClean="0">
                <a:solidFill>
                  <a:schemeClr val="accent3"/>
                </a:solidFill>
                <a:latin typeface="+mj-lt"/>
              </a:rPr>
            </a:br>
            <a:endParaRPr lang="uk-UA" sz="2000" dirty="0">
              <a:solidFill>
                <a:schemeClr val="accent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02381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1</a:t>
            </a:r>
            <a:r>
              <a:rPr lang="ru-RU" sz="3600" dirty="0"/>
              <a:t> стадия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uk-UA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420888"/>
            <a:ext cx="7200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+mj-lt"/>
              </a:rPr>
              <a:t>-рекомендуется </a:t>
            </a:r>
            <a:r>
              <a:rPr lang="ru-RU" sz="2000" dirty="0">
                <a:latin typeface="+mj-lt"/>
              </a:rPr>
              <a:t>лишения давления </a:t>
            </a:r>
            <a:endParaRPr lang="en-US" sz="2000" dirty="0" smtClean="0">
              <a:latin typeface="+mj-lt"/>
            </a:endParaRPr>
          </a:p>
          <a:p>
            <a:endParaRPr lang="ru-RU" sz="2000" dirty="0">
              <a:latin typeface="+mj-lt"/>
            </a:endParaRPr>
          </a:p>
          <a:p>
            <a:r>
              <a:rPr lang="ru-RU" sz="2000" dirty="0" smtClean="0">
                <a:latin typeface="+mj-lt"/>
              </a:rPr>
              <a:t>-раскрытия </a:t>
            </a:r>
            <a:r>
              <a:rPr lang="ru-RU" sz="2000" dirty="0">
                <a:latin typeface="+mj-lt"/>
              </a:rPr>
              <a:t>пузырей, </a:t>
            </a:r>
            <a:r>
              <a:rPr lang="ru-RU" sz="2000" dirty="0" smtClean="0">
                <a:latin typeface="+mj-lt"/>
              </a:rPr>
              <a:t>которые образовались </a:t>
            </a:r>
            <a:endParaRPr lang="en-US" sz="2000" dirty="0" smtClean="0">
              <a:latin typeface="+mj-lt"/>
            </a:endParaRPr>
          </a:p>
          <a:p>
            <a:endParaRPr lang="ru-RU" sz="2000" dirty="0" smtClean="0">
              <a:latin typeface="+mj-lt"/>
            </a:endParaRPr>
          </a:p>
          <a:p>
            <a:r>
              <a:rPr lang="ru-RU" sz="2000" dirty="0" smtClean="0">
                <a:latin typeface="+mj-lt"/>
              </a:rPr>
              <a:t>-применение </a:t>
            </a:r>
            <a:r>
              <a:rPr lang="ru-RU" sz="2000" dirty="0">
                <a:latin typeface="+mj-lt"/>
              </a:rPr>
              <a:t>антисептических средств.</a:t>
            </a:r>
            <a:endParaRPr lang="uk-UA" sz="20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1750639"/>
            <a:ext cx="64087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tx2"/>
                </a:solidFill>
                <a:latin typeface="+mj-lt"/>
              </a:rPr>
              <a:t>В стадии первичной реакции (обратная стадия)</a:t>
            </a:r>
            <a:endParaRPr lang="uk-UA" sz="2400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46097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25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056" y="1052736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600" b="1" i="1" dirty="0" err="1"/>
              <a:t>Повязки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1856" y="1268760"/>
            <a:ext cx="3810000" cy="29051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23528" y="4365104"/>
            <a:ext cx="8568952" cy="2126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•Являются </a:t>
            </a:r>
            <a:r>
              <a:rPr lang="ru-RU" dirty="0"/>
              <a:t>барьером для проникновения микроорганизмов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•Предохраняют </a:t>
            </a:r>
            <a:r>
              <a:rPr lang="ru-RU" dirty="0"/>
              <a:t>рану, способствуют ее увлажнению и сохранению температуры.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•Впитывают </a:t>
            </a:r>
            <a:r>
              <a:rPr lang="ru-RU" dirty="0"/>
              <a:t>экссудат, кровь, лимфу.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•Предоставляют </a:t>
            </a:r>
            <a:r>
              <a:rPr lang="ru-RU" dirty="0"/>
              <a:t>контактную поверхность.</a:t>
            </a:r>
          </a:p>
          <a:p>
            <a:pPr>
              <a:lnSpc>
                <a:spcPct val="150000"/>
              </a:lnSpc>
            </a:pPr>
            <a:r>
              <a:rPr lang="ru-RU" dirty="0" smtClean="0"/>
              <a:t>•Уменьшают </a:t>
            </a:r>
            <a:r>
              <a:rPr lang="ru-RU" dirty="0"/>
              <a:t>боль.</a:t>
            </a:r>
          </a:p>
        </p:txBody>
      </p:sp>
    </p:spTree>
    <p:extLst>
      <p:ext uri="{BB962C8B-B14F-4D97-AF65-F5344CB8AC3E}">
        <p14:creationId xmlns:p14="http://schemas.microsoft.com/office/powerpoint/2010/main" val="368522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7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82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6635080" cy="852704"/>
          </a:xfrm>
        </p:spPr>
        <p:txBody>
          <a:bodyPr>
            <a:normAutofit fontScale="90000"/>
          </a:bodyPr>
          <a:lstStyle/>
          <a:p>
            <a:r>
              <a:rPr lang="uk-UA" sz="3600" b="1" i="1" dirty="0" err="1"/>
              <a:t>Критерии</a:t>
            </a:r>
            <a:r>
              <a:rPr lang="uk-UA" sz="3600" b="1" i="1" dirty="0"/>
              <a:t> </a:t>
            </a:r>
            <a:r>
              <a:rPr lang="uk-UA" sz="3600" b="1" i="1" dirty="0" err="1"/>
              <a:t>идеальной</a:t>
            </a:r>
            <a:r>
              <a:rPr lang="uk-UA" sz="3600" b="1" i="1" dirty="0"/>
              <a:t> </a:t>
            </a:r>
            <a:r>
              <a:rPr lang="uk-UA" sz="3600" b="1" i="1" dirty="0" err="1"/>
              <a:t>повязки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700808"/>
            <a:ext cx="65527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Идеальная повязка должна отвечать требованиям раны:</a:t>
            </a:r>
            <a:endParaRPr lang="uk-UA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276872"/>
            <a:ext cx="8712968" cy="333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ru-RU" dirty="0" smtClean="0"/>
              <a:t>•Увлажнение </a:t>
            </a:r>
            <a:r>
              <a:rPr lang="ru-RU" dirty="0"/>
              <a:t>экссудатом, но не мацерация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•Без </a:t>
            </a:r>
            <a:r>
              <a:rPr lang="ru-RU" dirty="0"/>
              <a:t>больничной инфекции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•Без </a:t>
            </a:r>
            <a:r>
              <a:rPr lang="ru-RU" dirty="0" err="1"/>
              <a:t>некротизированных</a:t>
            </a:r>
            <a:r>
              <a:rPr lang="ru-RU" dirty="0"/>
              <a:t> тканей и отслоившейся кожи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•Без </a:t>
            </a:r>
            <a:r>
              <a:rPr lang="ru-RU" dirty="0"/>
              <a:t>нанесения травмы при накладке и снимании повязки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•Без </a:t>
            </a:r>
            <a:r>
              <a:rPr lang="ru-RU" dirty="0"/>
              <a:t>токсических химических агентов и материалов, не должна быть ворсистой</a:t>
            </a:r>
          </a:p>
          <a:p>
            <a:pPr>
              <a:lnSpc>
                <a:spcPct val="200000"/>
              </a:lnSpc>
            </a:pPr>
            <a:r>
              <a:rPr lang="ru-RU" dirty="0" smtClean="0"/>
              <a:t>•Оптимальной </a:t>
            </a:r>
            <a:r>
              <a:rPr lang="ru-RU" dirty="0"/>
              <a:t>температуры для заживления раны</a:t>
            </a:r>
          </a:p>
        </p:txBody>
      </p:sp>
    </p:spTree>
    <p:extLst>
      <p:ext uri="{BB962C8B-B14F-4D97-AF65-F5344CB8AC3E}">
        <p14:creationId xmlns:p14="http://schemas.microsoft.com/office/powerpoint/2010/main" val="1883052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7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147248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dirty="0"/>
              <a:t>4 стадия ( по международной классификации)</a:t>
            </a:r>
            <a:r>
              <a:rPr lang="uk-UA" sz="2800" dirty="0"/>
              <a:t/>
            </a:r>
            <a:br>
              <a:rPr lang="uk-UA" sz="2800" dirty="0"/>
            </a:br>
            <a:endParaRPr lang="uk-UA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339752" y="1691735"/>
            <a:ext cx="42798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Предхирургическая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uk-UA" sz="24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подготовка</a:t>
            </a:r>
            <a:endParaRPr lang="uk-UA" sz="2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9185" y="2348880"/>
            <a:ext cx="86409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В </a:t>
            </a:r>
            <a:r>
              <a:rPr lang="ru-RU" dirty="0"/>
              <a:t>стадии некроза для ускорения очищения пролежневых </a:t>
            </a:r>
            <a:r>
              <a:rPr lang="ru-RU" dirty="0" smtClean="0"/>
              <a:t>ран </a:t>
            </a:r>
            <a:r>
              <a:rPr lang="ru-RU" dirty="0"/>
              <a:t>от некротических тканей и подготовке к раннему </a:t>
            </a:r>
            <a:r>
              <a:rPr lang="ru-RU" dirty="0" smtClean="0"/>
              <a:t>пластическому закрытию, применяют </a:t>
            </a:r>
            <a:r>
              <a:rPr lang="ru-RU" dirty="0"/>
              <a:t>удаления некротических тканей.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67185" y="3287373"/>
            <a:ext cx="75811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Удаление некротических тканей рекомендуют выполнять в два этапа:</a:t>
            </a:r>
            <a:endParaRPr lang="uk-UA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83568" y="3841906"/>
            <a:ext cx="70647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-первый </a:t>
            </a:r>
            <a:r>
              <a:rPr lang="ru-RU" dirty="0"/>
              <a:t>этап - хирургическая </a:t>
            </a:r>
            <a:r>
              <a:rPr lang="ru-RU" dirty="0" err="1"/>
              <a:t>некрэктомия</a:t>
            </a:r>
            <a:r>
              <a:rPr lang="ru-RU" dirty="0"/>
              <a:t>,</a:t>
            </a:r>
          </a:p>
          <a:p>
            <a:endParaRPr lang="ru-RU" dirty="0" smtClean="0"/>
          </a:p>
          <a:p>
            <a:r>
              <a:rPr lang="ru-RU" dirty="0" smtClean="0"/>
              <a:t>-второй </a:t>
            </a:r>
            <a:r>
              <a:rPr lang="ru-RU" dirty="0"/>
              <a:t>этап - химическая </a:t>
            </a:r>
            <a:r>
              <a:rPr lang="ru-RU" dirty="0" err="1"/>
              <a:t>некрэктомия</a:t>
            </a:r>
            <a:r>
              <a:rPr lang="ru-RU" dirty="0"/>
              <a:t>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2939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25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24744"/>
            <a:ext cx="8856984" cy="864097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effectLst/>
              </a:rPr>
              <a:t>Актуальность </a:t>
            </a:r>
            <a:r>
              <a:rPr lang="ru-RU" sz="3200" dirty="0" smtClean="0">
                <a:effectLst/>
              </a:rPr>
              <a:t>вопроса</a:t>
            </a:r>
            <a:r>
              <a:rPr lang="ru-RU" sz="3200" dirty="0">
                <a:effectLst/>
              </a:rPr>
              <a:t>. </a:t>
            </a:r>
            <a:r>
              <a:rPr lang="ru-RU" sz="3200" dirty="0" smtClean="0">
                <a:effectLst/>
              </a:rPr>
              <a:t>Статистика. Терминология</a:t>
            </a:r>
            <a:endParaRPr lang="uk-UA" sz="3200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05065"/>
            <a:ext cx="7854696" cy="2520280"/>
          </a:xfrm>
        </p:spPr>
        <p:txBody>
          <a:bodyPr/>
          <a:lstStyle/>
          <a:p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/>
              <a:t>                                                                                                           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2348880"/>
            <a:ext cx="8784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+mj-lt"/>
              </a:rPr>
              <a:t>Травмы позвоночника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1,8%</a:t>
            </a:r>
            <a:r>
              <a:rPr lang="ru-RU" sz="1600" dirty="0" smtClean="0">
                <a:latin typeface="+mj-lt"/>
              </a:rPr>
              <a:t> </a:t>
            </a:r>
            <a:r>
              <a:rPr lang="ru-RU" sz="1600" dirty="0">
                <a:latin typeface="+mj-lt"/>
              </a:rPr>
              <a:t>от всех травм Н/С</a:t>
            </a:r>
            <a:endParaRPr lang="uk-UA" sz="1600" dirty="0">
              <a:latin typeface="+mj-lt"/>
            </a:endParaRPr>
          </a:p>
          <a:p>
            <a:endParaRPr lang="ru-RU" sz="1600" dirty="0" smtClean="0">
              <a:latin typeface="+mj-lt"/>
            </a:endParaRPr>
          </a:p>
          <a:p>
            <a:r>
              <a:rPr lang="ru-RU" i="1" dirty="0" smtClean="0">
                <a:latin typeface="+mj-lt"/>
              </a:rPr>
              <a:t>В </a:t>
            </a:r>
            <a:r>
              <a:rPr lang="ru-RU" i="1" dirty="0">
                <a:latin typeface="+mj-lt"/>
              </a:rPr>
              <a:t>сочетанных </a:t>
            </a:r>
            <a:r>
              <a:rPr lang="ru-RU" sz="1600" dirty="0">
                <a:latin typeface="+mj-lt"/>
              </a:rPr>
              <a:t>: краниоцеребральные</a:t>
            </a:r>
            <a:r>
              <a:rPr lang="ru-RU" sz="1600" dirty="0" smtClean="0">
                <a:latin typeface="+mj-lt"/>
              </a:rPr>
              <a:t>, торакальные, абдоминальные </a:t>
            </a:r>
            <a:r>
              <a:rPr lang="ru-RU" sz="1600" dirty="0">
                <a:latin typeface="+mj-lt"/>
              </a:rPr>
              <a:t>-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6,9-36%</a:t>
            </a:r>
            <a:endParaRPr lang="uk-UA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endParaRPr lang="ru-RU" sz="1600" dirty="0" smtClean="0">
              <a:latin typeface="+mj-lt"/>
            </a:endParaRPr>
          </a:p>
          <a:p>
            <a:r>
              <a:rPr lang="ru-RU" i="1" dirty="0" smtClean="0">
                <a:latin typeface="+mj-lt"/>
              </a:rPr>
              <a:t>Осложнения </a:t>
            </a:r>
            <a:r>
              <a:rPr lang="ru-RU" i="1" dirty="0">
                <a:latin typeface="+mj-lt"/>
              </a:rPr>
              <a:t>трофического характера :</a:t>
            </a:r>
            <a:r>
              <a:rPr lang="ru-RU" sz="1600" dirty="0">
                <a:latin typeface="+mj-lt"/>
              </a:rPr>
              <a:t>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20 % - 90 % </a:t>
            </a:r>
            <a:r>
              <a:rPr lang="ru-RU" sz="1600" dirty="0">
                <a:latin typeface="+mj-lt"/>
              </a:rPr>
              <a:t>быстрое развития пролежня</a:t>
            </a:r>
            <a:r>
              <a:rPr lang="ru-RU" sz="1600" dirty="0" smtClean="0">
                <a:latin typeface="+mj-lt"/>
              </a:rPr>
              <a:t>. При </a:t>
            </a:r>
            <a:r>
              <a:rPr lang="ru-RU" sz="1600" dirty="0">
                <a:latin typeface="+mj-lt"/>
              </a:rPr>
              <a:t>чем у больных с </a:t>
            </a:r>
            <a:r>
              <a:rPr lang="ru-RU" sz="1600" dirty="0" err="1">
                <a:latin typeface="+mj-lt"/>
              </a:rPr>
              <a:t>тетраплегией</a:t>
            </a:r>
            <a:r>
              <a:rPr lang="ru-RU" sz="1600" dirty="0">
                <a:latin typeface="+mj-lt"/>
              </a:rPr>
              <a:t> – в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60 %</a:t>
            </a:r>
            <a:r>
              <a:rPr lang="ru-RU" sz="1600" dirty="0">
                <a:latin typeface="+mj-lt"/>
              </a:rPr>
              <a:t> случаев , а у больных с переломами бедра -  в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66 %</a:t>
            </a:r>
            <a:r>
              <a:rPr lang="ru-RU" sz="1600" dirty="0">
                <a:latin typeface="+mj-lt"/>
              </a:rPr>
              <a:t> случаев</a:t>
            </a:r>
            <a:endParaRPr lang="uk-UA" sz="1600" dirty="0">
              <a:latin typeface="+mj-lt"/>
            </a:endParaRPr>
          </a:p>
          <a:p>
            <a:endParaRPr lang="ru-RU" sz="1600" dirty="0" smtClean="0">
              <a:latin typeface="+mj-lt"/>
            </a:endParaRPr>
          </a:p>
          <a:p>
            <a:r>
              <a:rPr lang="ru-RU" i="1" dirty="0" smtClean="0">
                <a:latin typeface="+mj-lt"/>
              </a:rPr>
              <a:t>США </a:t>
            </a:r>
            <a:r>
              <a:rPr lang="ru-RU" i="1" dirty="0">
                <a:latin typeface="+mj-lt"/>
              </a:rPr>
              <a:t>(90-е года) : </a:t>
            </a: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40 -60 %</a:t>
            </a:r>
            <a:r>
              <a:rPr lang="ru-RU" sz="1600" dirty="0">
                <a:latin typeface="+mj-lt"/>
              </a:rPr>
              <a:t> ( Хосписы – 23% , отделения интенсивной терапии – 33 %)</a:t>
            </a:r>
            <a:endParaRPr lang="uk-UA" sz="1600" dirty="0">
              <a:latin typeface="+mj-lt"/>
            </a:endParaRPr>
          </a:p>
          <a:p>
            <a:endParaRPr lang="ru-RU" sz="1600" dirty="0" smtClean="0">
              <a:latin typeface="+mj-lt"/>
            </a:endParaRPr>
          </a:p>
          <a:p>
            <a:r>
              <a:rPr lang="ru-RU" sz="1600" dirty="0" smtClean="0">
                <a:latin typeface="+mj-lt"/>
              </a:rPr>
              <a:t>Распространенность </a:t>
            </a:r>
            <a:r>
              <a:rPr lang="ru-RU" sz="1600" dirty="0">
                <a:latin typeface="+mj-lt"/>
              </a:rPr>
              <a:t>из расчета на 1 койко-место составляет </a:t>
            </a:r>
            <a:r>
              <a:rPr lang="ru-RU" sz="1600" b="1" dirty="0">
                <a:latin typeface="+mj-lt"/>
              </a:rPr>
              <a:t>от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4%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600" dirty="0">
                <a:latin typeface="+mj-lt"/>
              </a:rPr>
              <a:t>до </a:t>
            </a:r>
            <a:r>
              <a:rPr lang="ru-RU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69%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endParaRPr lang="uk-UA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07604" y="5403098"/>
            <a:ext cx="71287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+mj-lt"/>
              </a:rPr>
              <a:t>      Из них -  у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40 %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рецедив</a:t>
            </a:r>
            <a:r>
              <a:rPr lang="ru-RU" dirty="0" smtClean="0">
                <a:latin typeface="+mj-lt"/>
              </a:rPr>
              <a:t> и возможностью малигнизации –                              </a:t>
            </a:r>
            <a:r>
              <a:rPr lang="ru-RU" sz="2000" u="sng" dirty="0" smtClean="0">
                <a:latin typeface="+mj-lt"/>
                <a:hlinkClick r:id="rId3" action="ppaction://hlinksldjump"/>
              </a:rPr>
              <a:t>"язва </a:t>
            </a:r>
            <a:r>
              <a:rPr lang="ru-RU" sz="2000" u="sng" dirty="0" err="1" smtClean="0">
                <a:latin typeface="+mj-lt"/>
                <a:hlinkClick r:id="rId3" action="ppaction://hlinksldjump"/>
              </a:rPr>
              <a:t>Марджолина</a:t>
            </a:r>
            <a:r>
              <a:rPr lang="ru-RU" sz="2000" u="sng" dirty="0" smtClean="0">
                <a:latin typeface="+mj-lt"/>
                <a:hlinkClick r:id="rId3" action="ppaction://hlinksldjump"/>
              </a:rPr>
              <a:t>"</a:t>
            </a:r>
            <a:endParaRPr lang="uk-UA" sz="2000" u="sng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8496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484784"/>
            <a:ext cx="85689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</a:rPr>
              <a:t>Для хирургического удаления некротических тканей предложено использовать </a:t>
            </a:r>
            <a:r>
              <a:rPr lang="ru-RU" sz="2000" b="1" i="1" u="sng" dirty="0">
                <a:latin typeface="+mj-lt"/>
              </a:rPr>
              <a:t>лазерный скальпель</a:t>
            </a:r>
            <a:r>
              <a:rPr lang="ru-RU" dirty="0">
                <a:latin typeface="+mj-lt"/>
              </a:rPr>
              <a:t>, что позволяет получить бактерицидный и коагулирующий эффекты.</a:t>
            </a:r>
            <a:endParaRPr lang="uk-UA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348880"/>
            <a:ext cx="36004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1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124744"/>
            <a:ext cx="885698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+mj-lt"/>
              </a:rPr>
              <a:t>Для отторжения остатков </a:t>
            </a:r>
            <a:r>
              <a:rPr lang="ru-RU" dirty="0" err="1">
                <a:latin typeface="+mj-lt"/>
              </a:rPr>
              <a:t>некротизированных</a:t>
            </a:r>
            <a:r>
              <a:rPr lang="ru-RU" dirty="0">
                <a:latin typeface="+mj-lt"/>
              </a:rPr>
              <a:t> тканей, применяют химическую </a:t>
            </a:r>
            <a:r>
              <a:rPr lang="ru-RU" dirty="0" err="1">
                <a:latin typeface="+mj-lt"/>
              </a:rPr>
              <a:t>некрэктомию</a:t>
            </a:r>
            <a:r>
              <a:rPr lang="ru-RU" dirty="0">
                <a:latin typeface="+mj-lt"/>
              </a:rPr>
              <a:t> с </a:t>
            </a:r>
            <a:r>
              <a:rPr lang="ru-RU" dirty="0" smtClean="0">
                <a:latin typeface="+mj-lt"/>
              </a:rPr>
              <a:t>помощью </a:t>
            </a:r>
            <a:r>
              <a:rPr lang="ru-RU" sz="2000" b="1" u="sng" dirty="0" smtClean="0">
                <a:latin typeface="+mj-lt"/>
              </a:rPr>
              <a:t>протеолитических </a:t>
            </a:r>
            <a:r>
              <a:rPr lang="ru-RU" sz="2000" b="1" u="sng" dirty="0">
                <a:latin typeface="+mj-lt"/>
              </a:rPr>
              <a:t>ферментов </a:t>
            </a:r>
            <a:r>
              <a:rPr lang="ru-RU" dirty="0">
                <a:latin typeface="+mj-lt"/>
              </a:rPr>
              <a:t>(</a:t>
            </a:r>
            <a:r>
              <a:rPr lang="ru-RU" dirty="0" err="1">
                <a:latin typeface="+mj-lt"/>
              </a:rPr>
              <a:t>Энзимотерапия</a:t>
            </a:r>
            <a:r>
              <a:rPr lang="ru-RU" dirty="0">
                <a:latin typeface="+mj-lt"/>
              </a:rPr>
              <a:t>) - </a:t>
            </a:r>
            <a:r>
              <a:rPr lang="ru-RU" i="1" dirty="0">
                <a:latin typeface="+mj-lt"/>
              </a:rPr>
              <a:t>трипсина, химотрипсина, </a:t>
            </a:r>
            <a:r>
              <a:rPr lang="ru-RU" i="1" dirty="0" err="1">
                <a:latin typeface="+mj-lt"/>
              </a:rPr>
              <a:t>дезоксирибонуклеаза</a:t>
            </a:r>
            <a:r>
              <a:rPr lang="ru-RU" i="1" dirty="0">
                <a:latin typeface="+mj-lt"/>
              </a:rPr>
              <a:t>, панкреатин, </a:t>
            </a:r>
            <a:r>
              <a:rPr lang="ru-RU" i="1" dirty="0" err="1">
                <a:latin typeface="+mj-lt"/>
              </a:rPr>
              <a:t>целиазы</a:t>
            </a:r>
            <a:r>
              <a:rPr lang="ru-RU" i="1" dirty="0">
                <a:latin typeface="+mj-lt"/>
              </a:rPr>
              <a:t>, а также ферментов, </a:t>
            </a:r>
            <a:r>
              <a:rPr lang="ru-RU" i="1" dirty="0" err="1">
                <a:latin typeface="+mj-lt"/>
              </a:rPr>
              <a:t>попаину</a:t>
            </a:r>
            <a:r>
              <a:rPr lang="ru-RU" i="1" dirty="0">
                <a:latin typeface="+mj-lt"/>
              </a:rPr>
              <a:t>, </a:t>
            </a:r>
            <a:r>
              <a:rPr lang="ru-RU" i="1" dirty="0" err="1">
                <a:latin typeface="+mj-lt"/>
              </a:rPr>
              <a:t>лекопаину</a:t>
            </a:r>
            <a:r>
              <a:rPr lang="ru-RU" i="1" dirty="0">
                <a:latin typeface="+mj-lt"/>
              </a:rPr>
              <a:t>, фибринолизина, </a:t>
            </a:r>
            <a:r>
              <a:rPr lang="ru-RU" i="1" dirty="0" err="1">
                <a:latin typeface="+mj-lt"/>
              </a:rPr>
              <a:t>стрептокиназы</a:t>
            </a:r>
            <a:r>
              <a:rPr lang="ru-RU" i="1" dirty="0">
                <a:latin typeface="+mj-lt"/>
              </a:rPr>
              <a:t>, </a:t>
            </a:r>
            <a:r>
              <a:rPr lang="ru-RU" i="1" dirty="0" err="1">
                <a:latin typeface="+mj-lt"/>
              </a:rPr>
              <a:t>варидазы</a:t>
            </a:r>
            <a:r>
              <a:rPr lang="ru-RU" i="1" dirty="0">
                <a:latin typeface="+mj-lt"/>
              </a:rPr>
              <a:t>, </a:t>
            </a:r>
            <a:r>
              <a:rPr lang="ru-RU" i="1" dirty="0" err="1">
                <a:latin typeface="+mj-lt"/>
              </a:rPr>
              <a:t>террилитину</a:t>
            </a:r>
            <a:endParaRPr lang="uk-UA" i="1" dirty="0">
              <a:latin typeface="+mj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52936"/>
            <a:ext cx="3343259" cy="220655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854890"/>
            <a:ext cx="3096344" cy="220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32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8794" y="1268760"/>
            <a:ext cx="40620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При наличии сухого </a:t>
            </a:r>
            <a:r>
              <a:rPr lang="uk-UA" sz="24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некроза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:</a:t>
            </a:r>
            <a:r>
              <a:rPr lang="uk-UA" sz="24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endParaRPr lang="uk-UA" sz="24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824272"/>
            <a:ext cx="72728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-</a:t>
            </a:r>
            <a:r>
              <a:rPr lang="ru-RU" dirty="0" smtClean="0"/>
              <a:t>обработка </a:t>
            </a:r>
            <a:r>
              <a:rPr lang="ru-RU" dirty="0"/>
              <a:t>йодом с сухой повязкой;</a:t>
            </a:r>
          </a:p>
          <a:p>
            <a:r>
              <a:rPr lang="en-US" dirty="0" smtClean="0"/>
              <a:t>-</a:t>
            </a:r>
            <a:r>
              <a:rPr lang="ru-RU" dirty="0" smtClean="0"/>
              <a:t>укладка </a:t>
            </a:r>
            <a:r>
              <a:rPr lang="ru-RU" dirty="0"/>
              <a:t>больного на </a:t>
            </a:r>
            <a:r>
              <a:rPr lang="ru-RU" dirty="0" smtClean="0"/>
              <a:t>ПП матрас .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8794" y="2828836"/>
            <a:ext cx="873520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При неинфицированных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пролежнях</a:t>
            </a:r>
            <a:r>
              <a:rPr lang="en-US" dirty="0" smtClean="0">
                <a:latin typeface="+mj-lt"/>
              </a:rPr>
              <a:t>:</a:t>
            </a:r>
          </a:p>
          <a:p>
            <a:endParaRPr lang="en-US" dirty="0" smtClean="0">
              <a:latin typeface="+mj-lt"/>
            </a:endParaRPr>
          </a:p>
          <a:p>
            <a:r>
              <a:rPr lang="en-US" dirty="0">
                <a:latin typeface="+mj-lt"/>
              </a:rPr>
              <a:t> </a:t>
            </a:r>
            <a:r>
              <a:rPr lang="en-US" dirty="0" smtClean="0">
                <a:latin typeface="+mj-lt"/>
              </a:rPr>
              <a:t>   -</a:t>
            </a:r>
            <a:r>
              <a:rPr lang="ru-RU" dirty="0" smtClean="0">
                <a:latin typeface="+mj-lt"/>
              </a:rPr>
              <a:t>применяют</a:t>
            </a:r>
            <a:r>
              <a:rPr lang="en-US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3-5</a:t>
            </a:r>
            <a:r>
              <a:rPr lang="ru-RU" dirty="0">
                <a:latin typeface="+mj-lt"/>
              </a:rPr>
              <a:t>% раствор водного танина.</a:t>
            </a:r>
          </a:p>
          <a:p>
            <a:r>
              <a:rPr lang="en-US" dirty="0" smtClean="0">
                <a:latin typeface="+mj-lt"/>
              </a:rPr>
              <a:t>    -</a:t>
            </a:r>
            <a:r>
              <a:rPr lang="ru-RU" dirty="0" err="1" smtClean="0">
                <a:latin typeface="+mj-lt"/>
              </a:rPr>
              <a:t>димексид</a:t>
            </a:r>
            <a:endParaRPr lang="uk-UA" dirty="0">
              <a:latin typeface="+mj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924944"/>
            <a:ext cx="1584176" cy="158417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84786" y="4509120"/>
            <a:ext cx="74275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Для местного лечения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пролежней: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  <a:p>
            <a:r>
              <a:rPr lang="ru-RU" dirty="0" smtClean="0">
                <a:latin typeface="+mj-lt"/>
              </a:rPr>
              <a:t>    </a:t>
            </a:r>
          </a:p>
          <a:p>
            <a:r>
              <a:rPr lang="ru-RU" dirty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   -фибриновых </a:t>
            </a:r>
            <a:r>
              <a:rPr lang="ru-RU" dirty="0">
                <a:latin typeface="+mj-lt"/>
              </a:rPr>
              <a:t>пленка,</a:t>
            </a:r>
          </a:p>
          <a:p>
            <a:r>
              <a:rPr lang="ru-RU" dirty="0" smtClean="0">
                <a:latin typeface="+mj-lt"/>
              </a:rPr>
              <a:t>    -трипсин</a:t>
            </a:r>
            <a:r>
              <a:rPr lang="ru-RU" dirty="0">
                <a:latin typeface="+mj-lt"/>
              </a:rPr>
              <a:t>,</a:t>
            </a:r>
          </a:p>
          <a:p>
            <a:r>
              <a:rPr lang="ru-RU" dirty="0" smtClean="0">
                <a:latin typeface="+mj-lt"/>
              </a:rPr>
              <a:t>    -раствор</a:t>
            </a:r>
            <a:r>
              <a:rPr lang="ru-RU" dirty="0">
                <a:latin typeface="+mj-lt"/>
              </a:rPr>
              <a:t>, экстракт папаин,</a:t>
            </a:r>
          </a:p>
          <a:p>
            <a:r>
              <a:rPr lang="ru-RU" dirty="0" smtClean="0">
                <a:latin typeface="+mj-lt"/>
              </a:rPr>
              <a:t>    -раствор </a:t>
            </a:r>
            <a:r>
              <a:rPr lang="ru-RU" dirty="0">
                <a:latin typeface="+mj-lt"/>
              </a:rPr>
              <a:t>алюминия,</a:t>
            </a:r>
          </a:p>
          <a:p>
            <a:r>
              <a:rPr lang="ru-RU" dirty="0" smtClean="0">
                <a:latin typeface="+mj-lt"/>
              </a:rPr>
              <a:t>    -животный коллаген(</a:t>
            </a:r>
            <a:r>
              <a:rPr lang="uk-UA" dirty="0" err="1" smtClean="0"/>
              <a:t>свежие</a:t>
            </a:r>
            <a:r>
              <a:rPr lang="uk-UA" dirty="0" smtClean="0"/>
              <a:t>,</a:t>
            </a:r>
            <a:r>
              <a:rPr lang="uk-UA" dirty="0" err="1"/>
              <a:t> </a:t>
            </a:r>
            <a:r>
              <a:rPr lang="uk-UA" dirty="0" err="1" smtClean="0"/>
              <a:t>хронически</a:t>
            </a:r>
            <a:r>
              <a:rPr lang="uk-UA" dirty="0"/>
              <a:t>е</a:t>
            </a:r>
            <a:r>
              <a:rPr lang="uk-UA" dirty="0" smtClean="0"/>
              <a:t>,</a:t>
            </a:r>
            <a:r>
              <a:rPr lang="uk-UA" dirty="0"/>
              <a:t> </a:t>
            </a:r>
            <a:r>
              <a:rPr lang="uk-UA" dirty="0" smtClean="0"/>
              <a:t>вялотекущие</a:t>
            </a:r>
            <a:r>
              <a:rPr lang="uk-UA" dirty="0"/>
              <a:t> </a:t>
            </a:r>
            <a:r>
              <a:rPr lang="uk-UA" dirty="0" smtClean="0"/>
              <a:t>пролежни)</a:t>
            </a:r>
            <a:endParaRPr lang="uk-UA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8576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25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25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25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7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25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7576" y="1268760"/>
            <a:ext cx="8856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На стадии некротически-воспалительной и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воспалительно-регенеративной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:</a:t>
            </a:r>
            <a:endParaRPr lang="uk-UA" sz="20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6728" y="1929486"/>
            <a:ext cx="59046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/>
              <a:t>- </a:t>
            </a:r>
            <a:r>
              <a:rPr lang="uk-UA" sz="2000" dirty="0" err="1" smtClean="0"/>
              <a:t>альгинатны</a:t>
            </a:r>
            <a:r>
              <a:rPr lang="ru-RU" sz="2000" dirty="0"/>
              <a:t>е</a:t>
            </a:r>
            <a:r>
              <a:rPr lang="uk-UA" sz="2000" dirty="0" smtClean="0"/>
              <a:t> </a:t>
            </a:r>
            <a:r>
              <a:rPr lang="uk-UA" sz="2000" dirty="0" err="1" smtClean="0"/>
              <a:t>покрытия</a:t>
            </a:r>
            <a:r>
              <a:rPr lang="uk-UA" sz="2000" dirty="0" smtClean="0"/>
              <a:t> </a:t>
            </a:r>
            <a:r>
              <a:rPr lang="uk-UA" sz="2000" dirty="0"/>
              <a:t>(</a:t>
            </a:r>
            <a:r>
              <a:rPr lang="uk-UA" sz="2000" dirty="0" err="1"/>
              <a:t>​​теральгим</a:t>
            </a:r>
            <a:r>
              <a:rPr lang="uk-UA" sz="2000" dirty="0"/>
              <a:t>, </a:t>
            </a:r>
            <a:r>
              <a:rPr lang="uk-UA" sz="2000" dirty="0" err="1"/>
              <a:t>альгимаф</a:t>
            </a:r>
            <a:r>
              <a:rPr lang="uk-UA" sz="2000" dirty="0"/>
              <a:t>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0664" y="2708920"/>
            <a:ext cx="705678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 целью профилактики </a:t>
            </a:r>
            <a:r>
              <a:rPr lang="ru-RU" sz="20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травматизации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раны при перевязках.</a:t>
            </a:r>
          </a:p>
          <a:p>
            <a:r>
              <a:rPr lang="ru-RU" dirty="0"/>
              <a:t>Широко применяются мазевые </a:t>
            </a:r>
            <a:r>
              <a:rPr lang="ru-RU" dirty="0" smtClean="0"/>
              <a:t>повязки</a:t>
            </a:r>
            <a:r>
              <a:rPr lang="en-US" dirty="0" smtClean="0"/>
              <a:t>:</a:t>
            </a:r>
            <a:endParaRPr lang="ru-RU" dirty="0"/>
          </a:p>
          <a:p>
            <a:r>
              <a:rPr lang="en-US" dirty="0" smtClean="0"/>
              <a:t>   </a:t>
            </a:r>
          </a:p>
          <a:p>
            <a:r>
              <a:rPr lang="en-US" dirty="0" smtClean="0"/>
              <a:t>   -</a:t>
            </a:r>
            <a:r>
              <a:rPr lang="ru-RU" dirty="0" smtClean="0"/>
              <a:t>ихтиоловая</a:t>
            </a:r>
            <a:r>
              <a:rPr lang="ru-RU" dirty="0"/>
              <a:t>,</a:t>
            </a:r>
          </a:p>
          <a:p>
            <a:r>
              <a:rPr lang="en-US" dirty="0" smtClean="0"/>
              <a:t>   -</a:t>
            </a:r>
            <a:r>
              <a:rPr lang="ru-RU" dirty="0" err="1" smtClean="0"/>
              <a:t>метилурацилова</a:t>
            </a:r>
            <a:r>
              <a:rPr lang="ru-RU" dirty="0"/>
              <a:t>,</a:t>
            </a:r>
          </a:p>
          <a:p>
            <a:r>
              <a:rPr lang="en-US" dirty="0" smtClean="0"/>
              <a:t>   -</a:t>
            </a:r>
            <a:r>
              <a:rPr lang="ru-RU" dirty="0" smtClean="0"/>
              <a:t>мазь </a:t>
            </a:r>
            <a:r>
              <a:rPr lang="ru-RU" dirty="0"/>
              <a:t>Вишневского,</a:t>
            </a:r>
          </a:p>
          <a:p>
            <a:r>
              <a:rPr lang="en-US" dirty="0" smtClean="0"/>
              <a:t>   -</a:t>
            </a:r>
            <a:r>
              <a:rPr lang="ru-RU" dirty="0" err="1" smtClean="0"/>
              <a:t>синтомициновая</a:t>
            </a:r>
            <a:r>
              <a:rPr lang="ru-RU" dirty="0" smtClean="0"/>
              <a:t> </a:t>
            </a:r>
            <a:r>
              <a:rPr lang="ru-RU" dirty="0"/>
              <a:t>эмульсия,</a:t>
            </a:r>
          </a:p>
          <a:p>
            <a:r>
              <a:rPr lang="en-US" dirty="0" smtClean="0"/>
              <a:t>   -</a:t>
            </a:r>
            <a:r>
              <a:rPr lang="ru-RU" dirty="0" err="1" smtClean="0"/>
              <a:t>солкосерил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0898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25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25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25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6664" y="1052736"/>
            <a:ext cx="878497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Все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действия и процедуры должны документироваться. </a:t>
            </a:r>
          </a:p>
          <a:p>
            <a:endParaRPr lang="en-US" dirty="0" smtClean="0"/>
          </a:p>
          <a:p>
            <a:endParaRPr lang="en-US" dirty="0"/>
          </a:p>
          <a:p>
            <a:pPr algn="ctr"/>
            <a:r>
              <a:rPr lang="ru-RU" dirty="0" smtClean="0">
                <a:latin typeface="+mj-lt"/>
              </a:rPr>
              <a:t>Документирование </a:t>
            </a:r>
            <a:r>
              <a:rPr lang="ru-RU" dirty="0">
                <a:latin typeface="+mj-lt"/>
              </a:rPr>
              <a:t>начинается в приемном отделении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925" y="2426385"/>
            <a:ext cx="4590454" cy="4254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487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748987"/>
            <a:ext cx="871296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+mj-lt"/>
              </a:rPr>
              <a:t>Оценочный лист</a:t>
            </a:r>
          </a:p>
          <a:p>
            <a:pPr algn="ctr"/>
            <a:endParaRPr lang="ru-RU" dirty="0" smtClean="0"/>
          </a:p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 «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Оценка и лечение раны» </a:t>
            </a:r>
            <a:endParaRPr lang="uk-UA" sz="2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13930"/>
            <a:ext cx="7487939" cy="4226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7575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3872656" cy="5411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2816" y="908720"/>
            <a:ext cx="3816424" cy="5413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221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4343593" cy="5016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980728"/>
            <a:ext cx="3914022" cy="50160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32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8072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uk-UA" sz="2700" b="1" dirty="0"/>
              <a:t>Шкала </a:t>
            </a:r>
            <a:r>
              <a:rPr lang="uk-UA" sz="2700" b="1" dirty="0" err="1"/>
              <a:t>Нортона</a:t>
            </a:r>
            <a:r>
              <a:rPr lang="en-US" sz="2700" b="1" dirty="0"/>
              <a:t> </a:t>
            </a:r>
            <a:r>
              <a:rPr lang="en-US" sz="2700" b="1" dirty="0" smtClean="0"/>
              <a:t>-Norton </a:t>
            </a:r>
            <a:r>
              <a:rPr lang="en-US" sz="2700" b="1" dirty="0"/>
              <a:t>scale</a:t>
            </a:r>
            <a:r>
              <a:rPr lang="en-US" sz="2700" dirty="0"/>
              <a:t>[Norton, McLaren, Exton-Smith, 1975]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00808"/>
            <a:ext cx="9017686" cy="4322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113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980728"/>
            <a:ext cx="8589640" cy="1143000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/>
              <a:t>Шкала </a:t>
            </a:r>
            <a:r>
              <a:rPr lang="ru-RU" sz="2200" b="1" dirty="0" err="1"/>
              <a:t>Брадена</a:t>
            </a:r>
            <a:r>
              <a:rPr lang="en-US" sz="2200" b="1" dirty="0"/>
              <a:t> (Braden scale)</a:t>
            </a:r>
            <a:r>
              <a:rPr lang="en-US" sz="2200" dirty="0"/>
              <a:t> [Braden, Bergstrom, 1987; Bergstrom, </a:t>
            </a:r>
            <a:r>
              <a:rPr lang="ru-RU" sz="2200" dirty="0"/>
              <a:t>и </a:t>
            </a:r>
            <a:r>
              <a:rPr lang="ru-RU" sz="2200" dirty="0" err="1"/>
              <a:t>др</a:t>
            </a:r>
            <a:r>
              <a:rPr lang="en-US" sz="2200" dirty="0"/>
              <a:t>., 1987]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628799"/>
            <a:ext cx="6159276" cy="47833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919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05065"/>
            <a:ext cx="7854696" cy="2520280"/>
          </a:xfrm>
        </p:spPr>
        <p:txBody>
          <a:bodyPr/>
          <a:lstStyle/>
          <a:p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/>
              <a:t>                                                                                                           </a:t>
            </a:r>
            <a:endParaRPr lang="uk-UA" dirty="0"/>
          </a:p>
        </p:txBody>
      </p:sp>
      <p:pic>
        <p:nvPicPr>
          <p:cNvPr id="4" name="Рисунок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6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6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6" y="908720"/>
            <a:ext cx="53431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Шкала </a:t>
            </a:r>
            <a:r>
              <a:rPr lang="uk-UA" sz="28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Ватерлоу</a:t>
            </a:r>
            <a:r>
              <a:rPr lang="uk-UA" sz="28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uk-UA" sz="2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(</a:t>
            </a:r>
            <a:r>
              <a:rPr lang="en-US" sz="2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Judith </a:t>
            </a:r>
            <a:r>
              <a:rPr lang="en-US" sz="2800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Waterlow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)</a:t>
            </a:r>
            <a:endParaRPr lang="uk-UA" sz="2800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31940"/>
            <a:ext cx="3816424" cy="5272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47909"/>
            <a:ext cx="3744416" cy="5315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907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208168"/>
            <a:ext cx="5832648" cy="4056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511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50304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 smtClean="0"/>
              <a:t>РОЛЬ ФИЗИОТЕРАПИИ</a:t>
            </a:r>
            <a:br>
              <a:rPr lang="uk-UA" sz="3200" b="1" dirty="0" smtClean="0"/>
            </a:br>
            <a:r>
              <a:rPr lang="uk-UA" sz="3200" b="1" dirty="0" smtClean="0"/>
              <a:t>в </a:t>
            </a:r>
            <a:r>
              <a:rPr lang="uk-UA" sz="3200" b="1" dirty="0" err="1" smtClean="0"/>
              <a:t>лечении</a:t>
            </a:r>
            <a:r>
              <a:rPr lang="uk-UA" sz="3200" b="1" dirty="0" smtClean="0"/>
              <a:t> </a:t>
            </a:r>
            <a:r>
              <a:rPr lang="uk-UA" sz="3200" b="1" dirty="0" err="1" smtClean="0"/>
              <a:t>пролежней</a:t>
            </a:r>
            <a:r>
              <a:rPr lang="uk-UA" sz="3200" dirty="0"/>
              <a:t/>
            </a:r>
            <a:br>
              <a:rPr lang="uk-UA" sz="3200" dirty="0"/>
            </a:b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3579575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/>
              <a:t>Пример консервативного лечения в КБ ФЕОФАНИЯ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8" y="1393803"/>
            <a:ext cx="2808311" cy="2106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68" y="3765891"/>
            <a:ext cx="3888432" cy="2916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180" y="1392288"/>
            <a:ext cx="2808311" cy="2106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65891"/>
            <a:ext cx="3888432" cy="2916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925" y="1393802"/>
            <a:ext cx="2947730" cy="2106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2895279" y="2348880"/>
            <a:ext cx="236561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6" name="Стрелка вправо 5"/>
          <p:cNvSpPr/>
          <p:nvPr/>
        </p:nvSpPr>
        <p:spPr>
          <a:xfrm>
            <a:off x="5982655" y="2348881"/>
            <a:ext cx="209525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7" name="Стрелка вниз 6"/>
          <p:cNvSpPr/>
          <p:nvPr/>
        </p:nvSpPr>
        <p:spPr>
          <a:xfrm>
            <a:off x="7524328" y="3525188"/>
            <a:ext cx="144016" cy="2407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" name="Стрелка влево 7"/>
          <p:cNvSpPr/>
          <p:nvPr/>
        </p:nvSpPr>
        <p:spPr>
          <a:xfrm>
            <a:off x="3975400" y="5053490"/>
            <a:ext cx="791471" cy="24472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5841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75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7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9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51520" y="980728"/>
            <a:ext cx="3886200" cy="518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DSC03943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4499992" y="980728"/>
            <a:ext cx="4197096" cy="5596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39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0872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Профилактика</a:t>
            </a:r>
            <a:r>
              <a:rPr lang="uk-UA" b="1" dirty="0"/>
              <a:t/>
            </a:r>
            <a:br>
              <a:rPr lang="uk-UA" b="1" dirty="0"/>
            </a:b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772816"/>
            <a:ext cx="9001000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СОБЛЮДЕНИЕ ПРОТИВОПРОЛЕЖНЕВОГО РЕЖИМА</a:t>
            </a:r>
          </a:p>
          <a:p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   </a:t>
            </a:r>
            <a:r>
              <a:rPr lang="ru-RU" dirty="0" smtClean="0">
                <a:latin typeface="+mj-lt"/>
              </a:rPr>
              <a:t>– </a:t>
            </a:r>
            <a:r>
              <a:rPr lang="ru-RU" dirty="0">
                <a:latin typeface="+mj-lt"/>
              </a:rPr>
              <a:t>уменьшение степени и длительности сдавливания </a:t>
            </a:r>
            <a:r>
              <a:rPr lang="ru-RU" dirty="0" smtClean="0">
                <a:latin typeface="+mj-lt"/>
              </a:rPr>
              <a:t>кожных</a:t>
            </a:r>
            <a:r>
              <a:rPr lang="en-US" dirty="0" smtClean="0">
                <a:latin typeface="+mj-lt"/>
              </a:rPr>
              <a:t> </a:t>
            </a:r>
            <a:r>
              <a:rPr lang="ru-RU" dirty="0" smtClean="0">
                <a:latin typeface="+mj-lt"/>
              </a:rPr>
              <a:t>покровов</a:t>
            </a:r>
            <a:r>
              <a:rPr lang="en-US" dirty="0" smtClean="0">
                <a:latin typeface="+mj-lt"/>
              </a:rPr>
              <a:t>       </a:t>
            </a:r>
            <a:r>
              <a:rPr lang="ru-RU" dirty="0" smtClean="0">
                <a:latin typeface="+mj-lt"/>
              </a:rPr>
              <a:t>(</a:t>
            </a:r>
            <a:r>
              <a:rPr lang="ru-RU" dirty="0" err="1" smtClean="0">
                <a:latin typeface="+mj-lt"/>
              </a:rPr>
              <a:t>противопролежневые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>
                <a:latin typeface="+mj-lt"/>
              </a:rPr>
              <a:t>матрассы</a:t>
            </a:r>
            <a:r>
              <a:rPr lang="ru-RU" dirty="0" smtClean="0">
                <a:latin typeface="+mj-lt"/>
              </a:rPr>
              <a:t>)</a:t>
            </a:r>
            <a:endParaRPr lang="en-US" dirty="0" smtClean="0">
              <a:latin typeface="+mj-lt"/>
            </a:endParaRPr>
          </a:p>
          <a:p>
            <a:r>
              <a:rPr lang="en-US" dirty="0" smtClean="0">
                <a:latin typeface="+mj-lt"/>
              </a:rPr>
              <a:t>   </a:t>
            </a:r>
          </a:p>
          <a:p>
            <a:r>
              <a:rPr lang="en-US" dirty="0" smtClean="0">
                <a:latin typeface="+mj-lt"/>
              </a:rPr>
              <a:t>   </a:t>
            </a:r>
            <a:r>
              <a:rPr lang="ru-RU" dirty="0" smtClean="0">
                <a:latin typeface="+mj-lt"/>
              </a:rPr>
              <a:t>– активизация кровообращения;</a:t>
            </a:r>
          </a:p>
          <a:p>
            <a:r>
              <a:rPr lang="en-US" dirty="0" smtClean="0">
                <a:latin typeface="+mj-lt"/>
              </a:rPr>
              <a:t>   </a:t>
            </a:r>
          </a:p>
          <a:p>
            <a:r>
              <a:rPr lang="en-US" dirty="0" smtClean="0">
                <a:latin typeface="+mj-lt"/>
              </a:rPr>
              <a:t>   </a:t>
            </a:r>
            <a:r>
              <a:rPr lang="ru-RU" dirty="0" smtClean="0">
                <a:latin typeface="+mj-lt"/>
              </a:rPr>
              <a:t>– защита </a:t>
            </a:r>
            <a:r>
              <a:rPr lang="ru-RU" dirty="0">
                <a:latin typeface="+mj-lt"/>
              </a:rPr>
              <a:t>кожи от инфицирования.</a:t>
            </a:r>
          </a:p>
        </p:txBody>
      </p:sp>
    </p:spTree>
    <p:extLst>
      <p:ext uri="{BB962C8B-B14F-4D97-AF65-F5344CB8AC3E}">
        <p14:creationId xmlns:p14="http://schemas.microsoft.com/office/powerpoint/2010/main" val="5665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492896"/>
            <a:ext cx="8229600" cy="1143000"/>
          </a:xfrm>
        </p:spPr>
        <p:txBody>
          <a:bodyPr>
            <a:normAutofit fontScale="90000"/>
          </a:bodyPr>
          <a:lstStyle/>
          <a:p>
            <a:pPr algn="r"/>
            <a:r>
              <a:rPr lang="ru-RU" sz="2700" b="1" i="1" dirty="0"/>
              <a:t>«Медсестра может класть на пролежни различные вещи, за исключением пациента».</a:t>
            </a:r>
            <a:r>
              <a:rPr lang="uk-UA" sz="2200" dirty="0"/>
              <a:t/>
            </a:r>
            <a:br>
              <a:rPr lang="uk-UA" sz="2200" dirty="0"/>
            </a:br>
            <a:r>
              <a:rPr lang="ru-RU" sz="2200" dirty="0"/>
              <a:t>									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20272" y="2996952"/>
            <a:ext cx="206659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Сью</a:t>
            </a:r>
            <a:r>
              <a:rPr lang="uk-UA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uk-UA" sz="2000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Дэвис</a:t>
            </a:r>
            <a:r>
              <a:rPr lang="uk-UA" sz="2000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(2001)</a:t>
            </a:r>
          </a:p>
        </p:txBody>
      </p:sp>
    </p:spTree>
    <p:extLst>
      <p:ext uri="{BB962C8B-B14F-4D97-AF65-F5344CB8AC3E}">
        <p14:creationId xmlns:p14="http://schemas.microsoft.com/office/powerpoint/2010/main" val="230496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229600" cy="1143000"/>
          </a:xfrm>
        </p:spPr>
        <p:txBody>
          <a:bodyPr/>
          <a:lstStyle/>
          <a:p>
            <a:pPr algn="ctr"/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 !</a:t>
            </a:r>
            <a:endParaRPr lang="uk-UA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55667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1196752"/>
            <a:ext cx="8856984" cy="93610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>
                <a:effectLst/>
              </a:rPr>
              <a:t>Терминология</a:t>
            </a:r>
            <a:r>
              <a:rPr lang="uk-UA" sz="3600" dirty="0">
                <a:effectLst/>
              </a:rPr>
              <a:t/>
            </a:r>
            <a:br>
              <a:rPr lang="uk-UA" sz="3600" dirty="0">
                <a:effectLst/>
              </a:rPr>
            </a:br>
            <a:endParaRPr lang="uk-UA" sz="3600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05065"/>
            <a:ext cx="7854696" cy="2520280"/>
          </a:xfrm>
        </p:spPr>
        <p:txBody>
          <a:bodyPr/>
          <a:lstStyle/>
          <a:p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/>
              <a:t>                                                                                                           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988840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+mj-lt"/>
              </a:rPr>
              <a:t>«ПРОЛЕЖЕНЬ»</a:t>
            </a:r>
          </a:p>
          <a:p>
            <a:r>
              <a:rPr lang="ru-RU" dirty="0" smtClean="0">
                <a:latin typeface="+mj-lt"/>
              </a:rPr>
              <a:t>             В отечественной медицинской литературе  появился в  ХІХ столетии. </a:t>
            </a:r>
          </a:p>
          <a:p>
            <a:r>
              <a:rPr lang="ru-RU" sz="2000" i="1" dirty="0" smtClean="0">
                <a:latin typeface="+mj-lt"/>
              </a:rPr>
              <a:t>СИНОНИМЫ :</a:t>
            </a:r>
            <a:r>
              <a:rPr lang="ru-RU" dirty="0" smtClean="0">
                <a:latin typeface="+mj-lt"/>
              </a:rPr>
              <a:t> </a:t>
            </a:r>
          </a:p>
          <a:p>
            <a:r>
              <a:rPr lang="ru-RU" dirty="0" smtClean="0">
                <a:latin typeface="+mj-lt"/>
              </a:rPr>
              <a:t>          "нейротрофические язвы",</a:t>
            </a:r>
          </a:p>
          <a:p>
            <a:r>
              <a:rPr lang="ru-RU" dirty="0" smtClean="0">
                <a:latin typeface="+mj-lt"/>
              </a:rPr>
              <a:t>          "язвы от сдавления", </a:t>
            </a:r>
          </a:p>
          <a:p>
            <a:r>
              <a:rPr lang="ru-RU" dirty="0" smtClean="0">
                <a:latin typeface="+mj-lt"/>
              </a:rPr>
              <a:t>          "трофические язвы мягких тканей» </a:t>
            </a:r>
            <a:endParaRPr lang="ru-RU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4077072"/>
            <a:ext cx="792088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i="1" dirty="0" smtClean="0">
                <a:latin typeface="+mj-lt"/>
              </a:rPr>
              <a:t>В </a:t>
            </a:r>
            <a:r>
              <a:rPr lang="uk-UA" sz="2000" i="1" dirty="0" err="1" smtClean="0">
                <a:latin typeface="+mj-lt"/>
              </a:rPr>
              <a:t>современной</a:t>
            </a:r>
            <a:r>
              <a:rPr lang="uk-UA" sz="2000" i="1" dirty="0" smtClean="0">
                <a:latin typeface="+mj-lt"/>
              </a:rPr>
              <a:t> </a:t>
            </a:r>
            <a:r>
              <a:rPr lang="uk-UA" sz="2000" i="1" dirty="0" err="1" smtClean="0">
                <a:latin typeface="+mj-lt"/>
              </a:rPr>
              <a:t>зарубежной</a:t>
            </a:r>
            <a:r>
              <a:rPr lang="uk-UA" sz="2000" i="1" dirty="0" smtClean="0">
                <a:latin typeface="+mj-lt"/>
              </a:rPr>
              <a:t> </a:t>
            </a:r>
            <a:r>
              <a:rPr lang="uk-UA" sz="2000" i="1" dirty="0" err="1" smtClean="0">
                <a:latin typeface="+mj-lt"/>
              </a:rPr>
              <a:t>мед.литературе</a:t>
            </a:r>
            <a:r>
              <a:rPr lang="uk-UA" sz="2000" i="1" dirty="0" smtClean="0">
                <a:latin typeface="+mj-lt"/>
              </a:rPr>
              <a:t> </a:t>
            </a:r>
          </a:p>
          <a:p>
            <a:r>
              <a:rPr lang="uk-UA" dirty="0" smtClean="0">
                <a:latin typeface="+mj-lt"/>
              </a:rPr>
              <a:t>         "</a:t>
            </a:r>
            <a:r>
              <a:rPr lang="en-US" dirty="0" smtClean="0">
                <a:latin typeface="+mj-lt"/>
              </a:rPr>
              <a:t>decubitus" </a:t>
            </a:r>
            <a:r>
              <a:rPr lang="uk-UA" dirty="0" smtClean="0">
                <a:latin typeface="+mj-lt"/>
              </a:rPr>
              <a:t>от латинського "</a:t>
            </a:r>
            <a:r>
              <a:rPr lang="en-US" dirty="0" err="1" smtClean="0">
                <a:latin typeface="+mj-lt"/>
              </a:rPr>
              <a:t>decambere</a:t>
            </a:r>
            <a:r>
              <a:rPr lang="en-US" dirty="0" smtClean="0">
                <a:latin typeface="+mj-lt"/>
              </a:rPr>
              <a:t>" (</a:t>
            </a:r>
            <a:r>
              <a:rPr lang="uk-UA" dirty="0" smtClean="0">
                <a:latin typeface="+mj-lt"/>
              </a:rPr>
              <a:t>лежать) </a:t>
            </a:r>
          </a:p>
          <a:p>
            <a:r>
              <a:rPr lang="uk-UA" dirty="0" smtClean="0">
                <a:latin typeface="+mj-lt"/>
              </a:rPr>
              <a:t>         "</a:t>
            </a:r>
            <a:r>
              <a:rPr lang="en-US" dirty="0" smtClean="0">
                <a:latin typeface="+mj-lt"/>
              </a:rPr>
              <a:t>bed sores". </a:t>
            </a:r>
          </a:p>
          <a:p>
            <a:r>
              <a:rPr lang="ru-RU" dirty="0" smtClean="0">
                <a:latin typeface="+mj-lt"/>
              </a:rPr>
              <a:t>         </a:t>
            </a:r>
            <a:r>
              <a:rPr lang="en-US" dirty="0" smtClean="0">
                <a:latin typeface="+mj-lt"/>
              </a:rPr>
              <a:t>"pressure sores" </a:t>
            </a:r>
            <a:r>
              <a:rPr lang="uk-UA" dirty="0" err="1" smtClean="0">
                <a:latin typeface="+mj-lt"/>
              </a:rPr>
              <a:t>или</a:t>
            </a:r>
            <a:r>
              <a:rPr lang="uk-UA" dirty="0" smtClean="0">
                <a:latin typeface="+mj-lt"/>
              </a:rPr>
              <a:t>"</a:t>
            </a:r>
            <a:r>
              <a:rPr lang="en-US" dirty="0" smtClean="0">
                <a:latin typeface="+mj-lt"/>
              </a:rPr>
              <a:t>pressure ulcers" </a:t>
            </a:r>
            <a:endParaRPr lang="en-US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6289" y="3933056"/>
            <a:ext cx="2831418" cy="257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4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980728"/>
            <a:ext cx="8856984" cy="1224135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effectLst/>
              </a:rPr>
              <a:t>Этиология и патогенез. Локализация. Раневая флора</a:t>
            </a:r>
            <a:r>
              <a:rPr lang="uk-UA" sz="2800" dirty="0">
                <a:effectLst/>
              </a:rPr>
              <a:t/>
            </a:r>
            <a:br>
              <a:rPr lang="uk-UA" sz="2800" dirty="0">
                <a:effectLst/>
              </a:rPr>
            </a:br>
            <a:endParaRPr lang="uk-UA" sz="2800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05065"/>
            <a:ext cx="7854696" cy="2520280"/>
          </a:xfrm>
        </p:spPr>
        <p:txBody>
          <a:bodyPr/>
          <a:lstStyle/>
          <a:p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/>
              <a:t>                                                                                                           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6905" y="2276872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i="1" dirty="0" smtClean="0">
                <a:latin typeface="+mj-lt"/>
              </a:rPr>
              <a:t>Причины возникновения пролежней</a:t>
            </a:r>
            <a:r>
              <a:rPr lang="en-US" sz="2000" i="1" dirty="0" smtClean="0">
                <a:latin typeface="+mj-lt"/>
              </a:rPr>
              <a:t>:</a:t>
            </a:r>
            <a:endParaRPr lang="ru-RU" sz="2000" i="1" dirty="0" smtClean="0">
              <a:latin typeface="+mj-lt"/>
            </a:endParaRPr>
          </a:p>
          <a:p>
            <a:r>
              <a:rPr lang="en-US" sz="2000" dirty="0" smtClean="0">
                <a:latin typeface="+mj-lt"/>
              </a:rPr>
              <a:t>     </a:t>
            </a:r>
            <a:r>
              <a:rPr lang="ru-RU" sz="2000" dirty="0" smtClean="0">
                <a:latin typeface="+mj-lt"/>
              </a:rPr>
              <a:t>-непрерывное давление</a:t>
            </a:r>
          </a:p>
          <a:p>
            <a:r>
              <a:rPr lang="en-US" sz="2000" dirty="0" smtClean="0">
                <a:latin typeface="+mj-lt"/>
              </a:rPr>
              <a:t>     </a:t>
            </a:r>
            <a:r>
              <a:rPr lang="ru-RU" sz="2000" dirty="0" smtClean="0">
                <a:latin typeface="+mj-lt"/>
              </a:rPr>
              <a:t>-силы сдвига</a:t>
            </a:r>
          </a:p>
          <a:p>
            <a:r>
              <a:rPr lang="en-US" sz="2000" dirty="0" smtClean="0">
                <a:latin typeface="+mj-lt"/>
              </a:rPr>
              <a:t>     </a:t>
            </a:r>
            <a:r>
              <a:rPr lang="ru-RU" sz="2000" dirty="0" smtClean="0">
                <a:latin typeface="+mj-lt"/>
              </a:rPr>
              <a:t>-трение и влажность</a:t>
            </a:r>
            <a:endParaRPr lang="ru-RU" sz="2000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15324" y="3789040"/>
            <a:ext cx="6028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>
                <a:latin typeface="+mj-lt"/>
              </a:rPr>
              <a:t>А также</a:t>
            </a:r>
            <a:r>
              <a:rPr lang="en-US" sz="2000" i="1" dirty="0" smtClean="0">
                <a:latin typeface="+mj-lt"/>
              </a:rPr>
              <a:t>:</a:t>
            </a:r>
          </a:p>
          <a:p>
            <a:r>
              <a:rPr lang="ru-RU" dirty="0" smtClean="0">
                <a:latin typeface="+mj-lt"/>
              </a:rPr>
              <a:t>      </a:t>
            </a:r>
            <a:r>
              <a:rPr lang="ru-RU" sz="2000" dirty="0" smtClean="0">
                <a:latin typeface="+mj-lt"/>
              </a:rPr>
              <a:t>-</a:t>
            </a:r>
            <a:r>
              <a:rPr lang="uk-UA" sz="2000" dirty="0" smtClean="0"/>
              <a:t> </a:t>
            </a:r>
            <a:r>
              <a:rPr lang="uk-UA" sz="2000" dirty="0" err="1">
                <a:latin typeface="+mj-lt"/>
              </a:rPr>
              <a:t>ограниченная</a:t>
            </a:r>
            <a:r>
              <a:rPr lang="uk-UA" sz="2000" dirty="0">
                <a:latin typeface="+mj-lt"/>
              </a:rPr>
              <a:t> </a:t>
            </a:r>
            <a:r>
              <a:rPr lang="uk-UA" sz="2000" dirty="0" err="1">
                <a:latin typeface="+mj-lt"/>
              </a:rPr>
              <a:t>двигательн</a:t>
            </a:r>
            <a:r>
              <a:rPr lang="uk-UA" sz="2000" dirty="0">
                <a:latin typeface="+mj-lt"/>
              </a:rPr>
              <a:t>ая активность больных</a:t>
            </a:r>
            <a:r>
              <a:rPr lang="uk-UA" sz="2000" dirty="0" smtClean="0">
                <a:latin typeface="+mj-lt"/>
              </a:rPr>
              <a:t>, </a:t>
            </a:r>
            <a:endParaRPr lang="uk-UA" sz="2000" dirty="0">
              <a:latin typeface="+mj-lt"/>
            </a:endParaRPr>
          </a:p>
          <a:p>
            <a:r>
              <a:rPr lang="uk-UA" sz="2000" dirty="0" smtClean="0">
                <a:latin typeface="+mj-lt"/>
              </a:rPr>
              <a:t>      - </a:t>
            </a:r>
            <a:r>
              <a:rPr lang="uk-UA" sz="2000" dirty="0" err="1">
                <a:latin typeface="+mj-lt"/>
              </a:rPr>
              <a:t>недостаточное</a:t>
            </a:r>
            <a:r>
              <a:rPr lang="uk-UA" sz="2000" dirty="0">
                <a:latin typeface="+mj-lt"/>
              </a:rPr>
              <a:t> </a:t>
            </a:r>
            <a:r>
              <a:rPr lang="uk-UA" sz="2000" dirty="0" err="1">
                <a:latin typeface="+mj-lt"/>
              </a:rPr>
              <a:t>питание</a:t>
            </a:r>
            <a:r>
              <a:rPr lang="uk-UA" sz="2000" dirty="0" smtClean="0">
                <a:latin typeface="+mj-lt"/>
              </a:rPr>
              <a:t>, </a:t>
            </a:r>
            <a:endParaRPr lang="uk-UA" sz="2000" dirty="0">
              <a:latin typeface="+mj-lt"/>
            </a:endParaRPr>
          </a:p>
          <a:p>
            <a:r>
              <a:rPr lang="uk-UA" sz="2000" dirty="0" smtClean="0">
                <a:latin typeface="+mj-lt"/>
              </a:rPr>
              <a:t>      - </a:t>
            </a:r>
            <a:r>
              <a:rPr lang="uk-UA" sz="2000" dirty="0" err="1">
                <a:latin typeface="+mj-lt"/>
              </a:rPr>
              <a:t>недержание</a:t>
            </a:r>
            <a:r>
              <a:rPr lang="uk-UA" sz="2000" dirty="0">
                <a:latin typeface="+mj-lt"/>
              </a:rPr>
              <a:t> мочи и кала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5365910"/>
            <a:ext cx="903649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+mj-lt"/>
              </a:rPr>
              <a:t>Непрерывное давление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70 мм </a:t>
            </a:r>
            <a:r>
              <a:rPr lang="ru-RU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рт.ст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 </a:t>
            </a:r>
            <a:r>
              <a:rPr lang="ru-RU" sz="1600" dirty="0" smtClean="0">
                <a:latin typeface="+mj-lt"/>
              </a:rPr>
              <a:t>течение 2 часов вызывает </a:t>
            </a:r>
            <a:r>
              <a:rPr lang="ru-RU" sz="1600" b="1" u="sng" dirty="0" smtClean="0">
                <a:latin typeface="+mj-lt"/>
              </a:rPr>
              <a:t>необратимые изменения в тканях</a:t>
            </a:r>
            <a:r>
              <a:rPr lang="ru-RU" sz="1600" u="sng" dirty="0" smtClean="0">
                <a:latin typeface="+mj-lt"/>
              </a:rPr>
              <a:t>.</a:t>
            </a:r>
          </a:p>
          <a:p>
            <a:endParaRPr lang="ru-RU" sz="1600" dirty="0" smtClean="0">
              <a:latin typeface="+mj-lt"/>
            </a:endParaRPr>
          </a:p>
          <a:p>
            <a:r>
              <a:rPr lang="ru-RU" sz="1600" dirty="0" smtClean="0">
                <a:latin typeface="+mj-lt"/>
              </a:rPr>
              <a:t>В то же время при прекращении давления </a:t>
            </a:r>
            <a:r>
              <a:rPr lang="ru-RU" sz="1600" u="sng" dirty="0" smtClean="0">
                <a:latin typeface="+mj-lt"/>
              </a:rPr>
              <a:t>каждые 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</a:t>
            </a:r>
            <a:r>
              <a:rPr lang="ru-RU" sz="1600" u="sng" dirty="0" smtClean="0">
                <a:latin typeface="+mj-lt"/>
              </a:rPr>
              <a:t> минут </a:t>
            </a:r>
            <a:r>
              <a:rPr lang="ru-RU" sz="1600" dirty="0" smtClean="0">
                <a:latin typeface="+mj-lt"/>
              </a:rPr>
              <a:t>в тканях возникают минимальные изменения без последствий.</a:t>
            </a:r>
            <a:endParaRPr lang="uk-UA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629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5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980728"/>
            <a:ext cx="9144000" cy="720081"/>
          </a:xfrm>
        </p:spPr>
        <p:txBody>
          <a:bodyPr>
            <a:normAutofit/>
          </a:bodyPr>
          <a:lstStyle/>
          <a:p>
            <a:pPr algn="ctr"/>
            <a:r>
              <a:rPr lang="ru-RU" sz="2600" b="0" dirty="0">
                <a:effectLst/>
              </a:rPr>
              <a:t>Решающую роль в образовании язв играют силы смещения.</a:t>
            </a:r>
            <a:endParaRPr lang="uk-UA" sz="2600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05065"/>
            <a:ext cx="7854696" cy="2520280"/>
          </a:xfrm>
        </p:spPr>
        <p:txBody>
          <a:bodyPr/>
          <a:lstStyle/>
          <a:p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/>
              <a:t>                                                                                                           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225" y="1916832"/>
            <a:ext cx="4019550" cy="30289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301208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j-lt"/>
              </a:rPr>
              <a:t>	Совокупное действие сил смещения и непрерывного давления может привести к развитию пролежневых ран при </a:t>
            </a:r>
            <a:r>
              <a:rPr lang="ru-RU" i="1" u="sng" dirty="0" smtClean="0">
                <a:latin typeface="+mj-lt"/>
              </a:rPr>
              <a:t>низком внешнем давлении</a:t>
            </a:r>
            <a:r>
              <a:rPr lang="ru-RU" dirty="0" smtClean="0">
                <a:latin typeface="+mj-lt"/>
              </a:rPr>
              <a:t>.</a:t>
            </a:r>
          </a:p>
          <a:p>
            <a:r>
              <a:rPr lang="ru-RU" dirty="0" smtClean="0">
                <a:latin typeface="+mj-lt"/>
              </a:rPr>
              <a:t>	Трение также играет важную роль, поскольку оно приводит к потере защитного внешнего рогового слоя кожи</a:t>
            </a:r>
            <a:endParaRPr lang="uk-UA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196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2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496" y="1412776"/>
            <a:ext cx="8856984" cy="1152128"/>
          </a:xfrm>
        </p:spPr>
        <p:txBody>
          <a:bodyPr>
            <a:normAutofit/>
          </a:bodyPr>
          <a:lstStyle/>
          <a:p>
            <a:pPr algn="ctr"/>
            <a:r>
              <a:rPr lang="uk-UA" sz="3200" dirty="0" err="1" smtClean="0">
                <a:effectLst/>
              </a:rPr>
              <a:t>Факторы</a:t>
            </a:r>
            <a:r>
              <a:rPr lang="uk-UA" sz="3200" dirty="0" smtClean="0">
                <a:effectLst/>
              </a:rPr>
              <a:t> риска</a:t>
            </a:r>
            <a:r>
              <a:rPr lang="uk-UA" sz="3600" dirty="0" smtClean="0">
                <a:effectLst/>
              </a:rPr>
              <a:t/>
            </a:r>
            <a:br>
              <a:rPr lang="uk-UA" sz="3600" dirty="0" smtClean="0">
                <a:effectLst/>
              </a:rPr>
            </a:br>
            <a:endParaRPr lang="uk-UA" sz="3600" dirty="0"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496" y="2420888"/>
            <a:ext cx="91085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 smtClean="0">
                <a:latin typeface="+mj-lt"/>
              </a:rPr>
              <a:t>     </a:t>
            </a:r>
            <a:r>
              <a:rPr lang="ru-RU" sz="2000" i="1" dirty="0" smtClean="0">
                <a:latin typeface="+mj-lt"/>
              </a:rPr>
              <a:t>Факторы риска   развития   пролежней   могут  быть</a:t>
            </a:r>
            <a:r>
              <a:rPr lang="en-US" sz="2000" i="1" dirty="0" smtClean="0">
                <a:latin typeface="+mj-lt"/>
              </a:rPr>
              <a:t>:</a:t>
            </a:r>
            <a:r>
              <a:rPr lang="ru-RU" sz="2000" i="1" dirty="0" smtClean="0">
                <a:latin typeface="+mj-lt"/>
              </a:rPr>
              <a:t>  </a:t>
            </a:r>
          </a:p>
          <a:p>
            <a:endParaRPr lang="en-US" sz="1600" i="1" u="sng" dirty="0" smtClean="0">
              <a:latin typeface="+mj-lt"/>
            </a:endParaRPr>
          </a:p>
          <a:p>
            <a:r>
              <a:rPr lang="en-US" sz="1600" i="1" dirty="0" smtClean="0">
                <a:latin typeface="+mj-lt"/>
              </a:rPr>
              <a:t>            -</a:t>
            </a:r>
            <a:r>
              <a:rPr lang="ru-RU" sz="1600" i="1" dirty="0" smtClean="0">
                <a:latin typeface="+mj-lt"/>
              </a:rPr>
              <a:t>обратимыми</a:t>
            </a:r>
            <a:r>
              <a:rPr lang="ru-RU" sz="1600" dirty="0" smtClean="0">
                <a:latin typeface="+mj-lt"/>
              </a:rPr>
              <a:t>    (например,  обезвоживание,  гипотензия) </a:t>
            </a:r>
            <a:endParaRPr lang="en-US" sz="1600" dirty="0" smtClean="0">
              <a:latin typeface="+mj-lt"/>
            </a:endParaRPr>
          </a:p>
          <a:p>
            <a:endParaRPr lang="en-US" sz="1600" i="1" u="sng" dirty="0" smtClean="0">
              <a:latin typeface="+mj-lt"/>
            </a:endParaRPr>
          </a:p>
          <a:p>
            <a:r>
              <a:rPr lang="en-US" sz="1600" i="1" dirty="0" smtClean="0">
                <a:latin typeface="+mj-lt"/>
              </a:rPr>
              <a:t>            -</a:t>
            </a:r>
            <a:r>
              <a:rPr lang="ru-RU" sz="1600" i="1" dirty="0" smtClean="0">
                <a:latin typeface="+mj-lt"/>
              </a:rPr>
              <a:t>необратимыми</a:t>
            </a:r>
            <a:r>
              <a:rPr lang="ru-RU" sz="1600" dirty="0" smtClean="0">
                <a:latin typeface="+mj-lt"/>
              </a:rPr>
              <a:t>  (например, возраст), внутренними и внешними.</a:t>
            </a:r>
            <a:endParaRPr lang="uk-UA" sz="1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5580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2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178762"/>
              </p:ext>
            </p:extLst>
          </p:nvPr>
        </p:nvGraphicFramePr>
        <p:xfrm>
          <a:off x="179512" y="408861"/>
          <a:ext cx="8784977" cy="643474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3180000" algn="ctr" rotWithShape="0">
                    <a:srgbClr val="000000">
                      <a:alpha val="43137"/>
                    </a:srgbClr>
                  </a:outerShdw>
                </a:effectLst>
                <a:tableStyleId>{D7AC3CCA-C797-4891-BE02-D94E43425B78}</a:tableStyleId>
              </a:tblPr>
              <a:tblGrid>
                <a:gridCol w="2304256"/>
                <a:gridCol w="1656184"/>
                <a:gridCol w="2232248"/>
                <a:gridCol w="2592289"/>
              </a:tblGrid>
              <a:tr h="603451">
                <a:tc>
                  <a:txBody>
                    <a:bodyPr/>
                    <a:lstStyle/>
                    <a:p>
                      <a:r>
                        <a:rPr kumimoji="0" lang="uk-UA" sz="1200" kern="1200" dirty="0" err="1" smtClean="0">
                          <a:effectLst/>
                        </a:rPr>
                        <a:t>Обратимые</a:t>
                      </a:r>
                      <a:r>
                        <a:rPr kumimoji="0" lang="uk-UA" sz="1200" kern="1200" dirty="0" smtClean="0">
                          <a:effectLst/>
                        </a:rPr>
                        <a:t> 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Необратимые</a:t>
                      </a:r>
                      <a:endParaRPr lang="uk-UA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Обратимые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Необратимые</a:t>
                      </a:r>
                      <a:endParaRPr lang="uk-UA" sz="1400" dirty="0" smtClean="0"/>
                    </a:p>
                    <a:p>
                      <a:endParaRPr lang="uk-UA" dirty="0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200" kern="1200" dirty="0" smtClean="0">
                          <a:effectLst/>
                        </a:rPr>
                        <a:t> </a:t>
                      </a:r>
                      <a:r>
                        <a:rPr kumimoji="0" lang="uk-UA" sz="1200" kern="1200" dirty="0" err="1" smtClean="0">
                          <a:effectLst/>
                        </a:rPr>
                        <a:t>истощение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200" kern="1200" dirty="0" err="1" smtClean="0">
                          <a:effectLst/>
                        </a:rPr>
                        <a:t>старческий</a:t>
                      </a:r>
                      <a:r>
                        <a:rPr kumimoji="0" lang="uk-UA" sz="1200" kern="1200" dirty="0" smtClean="0">
                          <a:effectLst/>
                        </a:rPr>
                        <a:t> </a:t>
                      </a:r>
                      <a:r>
                        <a:rPr kumimoji="0" lang="uk-UA" sz="1200" kern="1200" dirty="0" err="1" smtClean="0">
                          <a:effectLst/>
                        </a:rPr>
                        <a:t>возраст</a:t>
                      </a:r>
                      <a:r>
                        <a:rPr kumimoji="0" lang="uk-UA" sz="1200" kern="1200" dirty="0" smtClean="0">
                          <a:effectLst/>
                        </a:rPr>
                        <a:t> 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плохой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гигиенический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уход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uk-UA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обширное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хирургическое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вмешательство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продолжительностью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более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 ч. </a:t>
                      </a:r>
                      <a:endParaRPr lang="uk-UA" sz="1000" dirty="0"/>
                    </a:p>
                  </a:txBody>
                  <a:tcPr/>
                </a:tc>
              </a:tr>
              <a:tr h="476408">
                <a:tc>
                  <a:txBody>
                    <a:bodyPr/>
                    <a:lstStyle/>
                    <a:p>
                      <a:pPr algn="l"/>
                      <a:r>
                        <a:rPr kumimoji="0" lang="uk-UA" sz="1200" kern="1200" dirty="0" err="1" smtClean="0">
                          <a:effectLst/>
                        </a:rPr>
                        <a:t>ограниченная</a:t>
                      </a:r>
                      <a:r>
                        <a:rPr kumimoji="0" lang="uk-UA" sz="1200" kern="1200" dirty="0" smtClean="0">
                          <a:effectLst/>
                        </a:rPr>
                        <a:t>              </a:t>
                      </a:r>
                      <a:r>
                        <a:rPr kumimoji="0" lang="uk-UA" sz="1200" kern="1200" dirty="0" err="1" smtClean="0">
                          <a:effectLst/>
                        </a:rPr>
                        <a:t>подвижность</a:t>
                      </a:r>
                      <a:r>
                        <a:rPr kumimoji="0" lang="uk-UA" sz="1200" kern="1200" dirty="0" smtClean="0">
                          <a:effectLst/>
                        </a:rPr>
                        <a:t> 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складки на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постельном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и/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или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нательном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белье</a:t>
                      </a:r>
                      <a:endParaRPr lang="uk-UA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анемия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поручни</a:t>
                      </a:r>
                      <a:r>
                        <a:rPr kumimoji="0" lang="uk-UA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4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кровати</a:t>
                      </a:r>
                      <a:r>
                        <a:rPr kumimoji="0" lang="uk-UA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017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</a:rPr>
                        <a:t>недостаточное употребление протеина, аскорбиновой кислоты </a:t>
                      </a:r>
                      <a:endParaRPr lang="uk-UA" sz="11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средства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фиксации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пациента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uk-UA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обезвоживание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травмы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позвоночника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костей таза, </a:t>
                      </a:r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органов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брюшной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полости</a:t>
                      </a:r>
                      <a:r>
                        <a:rPr kumimoji="0" lang="uk-UA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uk-UA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гипотензия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повреждения</a:t>
                      </a:r>
                      <a:r>
                        <a:rPr kumimoji="0" lang="uk-UA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спинного </a:t>
                      </a:r>
                      <a:r>
                        <a:rPr kumimoji="0" lang="uk-UA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мозга</a:t>
                      </a:r>
                      <a:r>
                        <a:rPr kumimoji="0" lang="uk-UA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539930"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недержание</a:t>
                      </a:r>
                      <a:r>
                        <a:rPr kumimoji="0" lang="uk-UA" sz="1400" kern="1200" dirty="0" smtClean="0">
                          <a:effectLst/>
                        </a:rPr>
                        <a:t> мочи и/</a:t>
                      </a:r>
                      <a:r>
                        <a:rPr kumimoji="0" lang="uk-UA" sz="1400" kern="1200" dirty="0" err="1" smtClean="0">
                          <a:effectLst/>
                        </a:rPr>
                        <a:t>или</a:t>
                      </a:r>
                      <a:r>
                        <a:rPr kumimoji="0" lang="uk-UA" sz="1400" kern="1200" dirty="0" smtClean="0">
                          <a:effectLst/>
                        </a:rPr>
                        <a:t> кала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применение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цитостатических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лекарственных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средств</a:t>
                      </a:r>
                      <a:r>
                        <a:rPr kumimoji="0" lang="uk-U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uk-UA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неврологические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r>
                        <a:rPr lang="ru-RU" sz="1100" dirty="0">
                          <a:effectLst/>
                          <a:latin typeface="+mn-lt"/>
                          <a:cs typeface="Times New Roman"/>
                        </a:rPr>
                        <a:t>неправильная техника </a:t>
                      </a:r>
                      <a:endParaRPr lang="uk-UA" sz="1100" dirty="0">
                        <a:effectLst/>
                        <a:latin typeface="+mn-lt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76408">
                <a:tc>
                  <a:txBody>
                    <a:bodyPr/>
                    <a:lstStyle/>
                    <a:p>
                      <a:r>
                        <a:rPr kumimoji="0" lang="uk-UA" sz="1200" kern="1200" dirty="0" err="1" smtClean="0">
                          <a:effectLst/>
                        </a:rPr>
                        <a:t>расстройства</a:t>
                      </a:r>
                      <a:r>
                        <a:rPr kumimoji="0" lang="uk-UA" sz="1200" kern="1200" dirty="0" smtClean="0">
                          <a:effectLst/>
                        </a:rPr>
                        <a:t> (</a:t>
                      </a:r>
                      <a:r>
                        <a:rPr kumimoji="0" lang="uk-UA" sz="1200" kern="1200" dirty="0" err="1" smtClean="0">
                          <a:effectLst/>
                        </a:rPr>
                        <a:t>сенсорные</a:t>
                      </a:r>
                      <a:r>
                        <a:rPr kumimoji="0" lang="uk-UA" sz="1200" kern="1200" dirty="0" smtClean="0">
                          <a:effectLst/>
                        </a:rPr>
                        <a:t>, </a:t>
                      </a:r>
                      <a:r>
                        <a:rPr kumimoji="0" lang="uk-UA" sz="1200" kern="1200" dirty="0" err="1" smtClean="0">
                          <a:effectLst/>
                        </a:rPr>
                        <a:t>двигательные</a:t>
                      </a:r>
                      <a:r>
                        <a:rPr kumimoji="0" lang="uk-UA" sz="1200" kern="1200" dirty="0" smtClean="0">
                          <a:effectLst/>
                        </a:rPr>
                        <a:t>) 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  <a:tr h="476408">
                <a:tc>
                  <a:txBody>
                    <a:bodyPr/>
                    <a:lstStyle/>
                    <a:p>
                      <a:r>
                        <a:rPr kumimoji="0" lang="uk-UA" sz="1200" kern="1200" dirty="0" err="1" smtClean="0">
                          <a:effectLst/>
                        </a:rPr>
                        <a:t>нарушение</a:t>
                      </a:r>
                      <a:r>
                        <a:rPr kumimoji="0" lang="uk-UA" sz="1200" kern="1200" dirty="0" smtClean="0">
                          <a:effectLst/>
                        </a:rPr>
                        <a:t> </a:t>
                      </a:r>
                      <a:r>
                        <a:rPr kumimoji="0" lang="uk-UA" sz="1200" kern="1200" dirty="0" err="1" smtClean="0">
                          <a:effectLst/>
                        </a:rPr>
                        <a:t>периферического</a:t>
                      </a:r>
                      <a:r>
                        <a:rPr kumimoji="0" lang="uk-UA" sz="1200" kern="1200" dirty="0" smtClean="0">
                          <a:effectLst/>
                        </a:rPr>
                        <a:t> </a:t>
                      </a:r>
                      <a:r>
                        <a:rPr kumimoji="0" lang="uk-UA" sz="1200" kern="1200" dirty="0" err="1" smtClean="0">
                          <a:effectLst/>
                        </a:rPr>
                        <a:t>кровообращения</a:t>
                      </a:r>
                      <a:r>
                        <a:rPr kumimoji="0" lang="uk-UA" sz="1200" kern="1200" dirty="0" smtClean="0">
                          <a:effectLst/>
                        </a:rPr>
                        <a:t> 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uk-UA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перемещения</a:t>
                      </a:r>
                      <a:r>
                        <a:rPr kumimoji="0" lang="uk-UA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пациента</a:t>
                      </a:r>
                      <a:r>
                        <a:rPr kumimoji="0" lang="uk-UA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 </a:t>
                      </a:r>
                      <a:r>
                        <a:rPr kumimoji="0" lang="uk-UA" sz="12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кровати</a:t>
                      </a:r>
                      <a:r>
                        <a:rPr kumimoji="0" lang="uk-UA" sz="12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uk-UA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истонченная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r>
                        <a:rPr kumimoji="0" lang="uk-UA" sz="1400" kern="1200" dirty="0" err="1" smtClean="0">
                          <a:effectLst/>
                        </a:rPr>
                        <a:t>кожа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беспокойство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400" kern="1200" dirty="0" err="1" smtClean="0">
                          <a:effectLst/>
                        </a:rPr>
                        <a:t>спутанное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r>
                        <a:rPr kumimoji="0" lang="uk-UA" sz="1400" kern="1200" dirty="0" err="1" smtClean="0">
                          <a:effectLst/>
                        </a:rPr>
                        <a:t>сознание</a:t>
                      </a:r>
                      <a:r>
                        <a:rPr kumimoji="0" lang="uk-UA" sz="1400" kern="1200" dirty="0" smtClean="0">
                          <a:effectLst/>
                        </a:rPr>
                        <a:t> </a:t>
                      </a:r>
                      <a:endParaRPr lang="uk-UA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81127">
                <a:tc>
                  <a:txBody>
                    <a:bodyPr/>
                    <a:lstStyle/>
                    <a:p>
                      <a:r>
                        <a:rPr kumimoji="0" lang="uk-UA" sz="1400" kern="1200" dirty="0" smtClean="0">
                          <a:effectLst/>
                        </a:rPr>
                        <a:t>кома</a:t>
                      </a:r>
                      <a:r>
                        <a:rPr kumimoji="0" lang="uk-UA" sz="1800" kern="1200" dirty="0" smtClean="0">
                          <a:effectLst/>
                        </a:rPr>
                        <a:t> </a:t>
                      </a:r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uk-UA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505271"/>
              </p:ext>
            </p:extLst>
          </p:nvPr>
        </p:nvGraphicFramePr>
        <p:xfrm>
          <a:off x="179511" y="46653"/>
          <a:ext cx="8784977" cy="3552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960441"/>
                <a:gridCol w="4824536"/>
              </a:tblGrid>
              <a:tr h="355222">
                <a:tc>
                  <a:txBody>
                    <a:bodyPr/>
                    <a:lstStyle/>
                    <a:p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</a:t>
                      </a:r>
                      <a:r>
                        <a:rPr kumimoji="0" lang="uk-UA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Внутренние</a:t>
                      </a:r>
                      <a:r>
                        <a:rPr kumimoji="0" lang="uk-UA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uk-UA" sz="1400" b="1" kern="1200" dirty="0" err="1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факторы</a:t>
                      </a:r>
                      <a:r>
                        <a:rPr kumimoji="0" lang="uk-UA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риска</a:t>
                      </a:r>
                      <a:endParaRPr lang="uk-UA" sz="1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     </a:t>
                      </a:r>
                      <a:r>
                        <a:rPr kumimoji="0" lang="ru-RU" sz="1400" b="1" kern="1200" dirty="0" smtClean="0">
                          <a:solidFill>
                            <a:srgbClr val="0070C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Внешние факторы риска</a:t>
                      </a:r>
                      <a:endParaRPr lang="uk-UA" sz="1400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974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692696"/>
            <a:ext cx="8856984" cy="936105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effectLst/>
              </a:rPr>
              <a:t>Локализация. </a:t>
            </a:r>
            <a:r>
              <a:rPr lang="ru-RU" sz="3200" dirty="0" smtClean="0">
                <a:effectLst/>
              </a:rPr>
              <a:t>Раневая </a:t>
            </a:r>
            <a:r>
              <a:rPr lang="ru-RU" sz="3200" dirty="0">
                <a:effectLst/>
              </a:rPr>
              <a:t>флора.  Классификация</a:t>
            </a:r>
            <a:endParaRPr lang="uk-UA" sz="3200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005065"/>
            <a:ext cx="7854696" cy="2520280"/>
          </a:xfrm>
        </p:spPr>
        <p:txBody>
          <a:bodyPr/>
          <a:lstStyle/>
          <a:p>
            <a:r>
              <a:rPr lang="ru-RU" sz="1400" dirty="0" smtClean="0"/>
              <a:t> </a:t>
            </a:r>
            <a:endParaRPr lang="en-US" sz="1400" dirty="0" smtClean="0"/>
          </a:p>
          <a:p>
            <a:r>
              <a:rPr lang="en-US" sz="1400" dirty="0" smtClean="0"/>
              <a:t>                                                                                                           </a:t>
            </a:r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14601" y="1772816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j-lt"/>
              </a:rPr>
              <a:t>    Локализация </a:t>
            </a:r>
            <a:r>
              <a:rPr lang="ru-RU" dirty="0">
                <a:latin typeface="+mj-lt"/>
              </a:rPr>
              <a:t>пролежней зависит от положения больного</a:t>
            </a:r>
            <a:endParaRPr lang="uk-UA" dirty="0"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02" y="2156753"/>
            <a:ext cx="3168352" cy="4271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564904"/>
            <a:ext cx="4086225" cy="1695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033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09D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</TotalTime>
  <Words>1278</Words>
  <Application>Microsoft Office PowerPoint</Application>
  <PresentationFormat>Экран (4:3)</PresentationFormat>
  <Paragraphs>240</Paragraphs>
  <Slides>38</Slides>
  <Notes>7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Поток</vt:lpstr>
      <vt:lpstr>«Опыт лечения нейродистрофических расстройств в неврологической практике»</vt:lpstr>
      <vt:lpstr>Актуальность вопроса. Статистика. Терминология</vt:lpstr>
      <vt:lpstr>Презентация PowerPoint</vt:lpstr>
      <vt:lpstr>Терминология </vt:lpstr>
      <vt:lpstr>Этиология и патогенез. Локализация. Раневая флора </vt:lpstr>
      <vt:lpstr>Решающую роль в образовании язв играют силы смещения.</vt:lpstr>
      <vt:lpstr>Факторы риска </vt:lpstr>
      <vt:lpstr>Презентация PowerPoint</vt:lpstr>
      <vt:lpstr>Локализация. Раневая флора.  Классификация</vt:lpstr>
      <vt:lpstr>    Раневая флора</vt:lpstr>
      <vt:lpstr>КЛАССИФИКАЦИЯ</vt:lpstr>
      <vt:lpstr>Презентация PowerPoint</vt:lpstr>
      <vt:lpstr>Лечение</vt:lpstr>
      <vt:lpstr>Презентация PowerPoint</vt:lpstr>
      <vt:lpstr>Не существует определенного лечения пролежней, но есть общие принципы ведения:  </vt:lpstr>
      <vt:lpstr>1 стадия  </vt:lpstr>
      <vt:lpstr>Повязки </vt:lpstr>
      <vt:lpstr>Критерии идеальной повязки </vt:lpstr>
      <vt:lpstr>4 стадия ( по международной классификации)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Шкала Нортона -Norton scale[Norton, McLaren, Exton-Smith, 1975] </vt:lpstr>
      <vt:lpstr>Шкала Брадена (Braden scale) [Braden, Bergstrom, 1987; Bergstrom, и др., 1987] </vt:lpstr>
      <vt:lpstr>Презентация PowerPoint</vt:lpstr>
      <vt:lpstr>Презентация PowerPoint</vt:lpstr>
      <vt:lpstr>РОЛЬ ФИЗИОТЕРАПИИ в лечении пролежней </vt:lpstr>
      <vt:lpstr>Пример консервативного лечения в КБ ФЕОФАНИЯ </vt:lpstr>
      <vt:lpstr>Презентация PowerPoint</vt:lpstr>
      <vt:lpstr>Презентация PowerPoint</vt:lpstr>
      <vt:lpstr>Профилактика </vt:lpstr>
      <vt:lpstr>«Медсестра может класть на пролежни различные вещи, за исключением пациента».           </vt:lpstr>
      <vt:lpstr>СПАСИБО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</dc:creator>
  <cp:lastModifiedBy>Stykalin470</cp:lastModifiedBy>
  <cp:revision>59</cp:revision>
  <dcterms:created xsi:type="dcterms:W3CDTF">2012-03-18T09:35:19Z</dcterms:created>
  <dcterms:modified xsi:type="dcterms:W3CDTF">2012-03-22T06:49:11Z</dcterms:modified>
</cp:coreProperties>
</file>