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  <p:sldMasterId id="2147483702" r:id="rId2"/>
    <p:sldMasterId id="2147483706" r:id="rId3"/>
  </p:sldMasterIdLst>
  <p:notesMasterIdLst>
    <p:notesMasterId r:id="rId56"/>
  </p:notesMasterIdLst>
  <p:handoutMasterIdLst>
    <p:handoutMasterId r:id="rId57"/>
  </p:handoutMasterIdLst>
  <p:sldIdLst>
    <p:sldId id="455" r:id="rId4"/>
    <p:sldId id="486" r:id="rId5"/>
    <p:sldId id="456" r:id="rId6"/>
    <p:sldId id="488" r:id="rId7"/>
    <p:sldId id="472" r:id="rId8"/>
    <p:sldId id="491" r:id="rId9"/>
    <p:sldId id="493" r:id="rId10"/>
    <p:sldId id="495" r:id="rId11"/>
    <p:sldId id="496" r:id="rId12"/>
    <p:sldId id="497" r:id="rId13"/>
    <p:sldId id="498" r:id="rId14"/>
    <p:sldId id="439" r:id="rId15"/>
    <p:sldId id="520" r:id="rId16"/>
    <p:sldId id="511" r:id="rId17"/>
    <p:sldId id="470" r:id="rId18"/>
    <p:sldId id="489" r:id="rId19"/>
    <p:sldId id="483" r:id="rId20"/>
    <p:sldId id="512" r:id="rId21"/>
    <p:sldId id="513" r:id="rId22"/>
    <p:sldId id="514" r:id="rId23"/>
    <p:sldId id="471" r:id="rId24"/>
    <p:sldId id="487" r:id="rId25"/>
    <p:sldId id="437" r:id="rId26"/>
    <p:sldId id="490" r:id="rId27"/>
    <p:sldId id="515" r:id="rId28"/>
    <p:sldId id="468" r:id="rId29"/>
    <p:sldId id="469" r:id="rId30"/>
    <p:sldId id="383" r:id="rId31"/>
    <p:sldId id="434" r:id="rId32"/>
    <p:sldId id="435" r:id="rId33"/>
    <p:sldId id="447" r:id="rId34"/>
    <p:sldId id="510" r:id="rId35"/>
    <p:sldId id="415" r:id="rId36"/>
    <p:sldId id="438" r:id="rId37"/>
    <p:sldId id="499" r:id="rId38"/>
    <p:sldId id="440" r:id="rId39"/>
    <p:sldId id="500" r:id="rId40"/>
    <p:sldId id="501" r:id="rId41"/>
    <p:sldId id="449" r:id="rId42"/>
    <p:sldId id="502" r:id="rId43"/>
    <p:sldId id="503" r:id="rId44"/>
    <p:sldId id="452" r:id="rId45"/>
    <p:sldId id="504" r:id="rId46"/>
    <p:sldId id="505" r:id="rId47"/>
    <p:sldId id="506" r:id="rId48"/>
    <p:sldId id="507" r:id="rId49"/>
    <p:sldId id="517" r:id="rId50"/>
    <p:sldId id="519" r:id="rId51"/>
    <p:sldId id="516" r:id="rId52"/>
    <p:sldId id="509" r:id="rId53"/>
    <p:sldId id="518" r:id="rId54"/>
    <p:sldId id="508" r:id="rId55"/>
  </p:sldIdLst>
  <p:sldSz cx="14131925" cy="112395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4881D4"/>
    <a:srgbClr val="2F6ECB"/>
    <a:srgbClr val="4271CE"/>
    <a:srgbClr val="4E73DA"/>
    <a:srgbClr val="000000"/>
    <a:srgbClr val="72DC8B"/>
    <a:srgbClr val="990033"/>
    <a:srgbClr val="CC0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8440" autoAdjust="0"/>
  </p:normalViewPr>
  <p:slideViewPr>
    <p:cSldViewPr>
      <p:cViewPr>
        <p:scale>
          <a:sx n="30" d="100"/>
          <a:sy n="30" d="100"/>
        </p:scale>
        <p:origin x="-1435" y="-197"/>
      </p:cViewPr>
      <p:guideLst>
        <p:guide orient="horz" pos="3540"/>
        <p:guide pos="44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13277"/>
    </p:cViewPr>
  </p:sorterViewPr>
  <p:notesViewPr>
    <p:cSldViewPr>
      <p:cViewPr varScale="1">
        <p:scale>
          <a:sx n="55" d="100"/>
          <a:sy n="55" d="100"/>
        </p:scale>
        <p:origin x="-183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61" Type="http://schemas.openxmlformats.org/officeDocument/2006/relationships/tableStyles" Target="tableStyle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28D3F535-1B66-4543-A00B-62AF2CDA6C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966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130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3175" y="685800"/>
            <a:ext cx="43116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Arial" pitchFamily="34" charset="0"/>
              </a:defRPr>
            </a:lvl1pPr>
          </a:lstStyle>
          <a:p>
            <a:fld id="{1D29982C-2A14-4770-AA05-AFB7D2DCAC4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7272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19021F-E713-4CF5-B3F8-21890E12488B}" type="slidenum">
              <a:rPr lang="ru-RU"/>
              <a:pPr/>
              <a:t>4</a:t>
            </a:fld>
            <a:endParaRPr lang="ru-RU"/>
          </a:p>
        </p:txBody>
      </p:sp>
      <p:sp>
        <p:nvSpPr>
          <p:cNvPr id="18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DD0B1D-F3F5-4427-8025-0DDF36CAA082}" type="slidenum">
              <a:rPr lang="ru-RU"/>
              <a:pPr/>
              <a:t>23</a:t>
            </a:fld>
            <a:endParaRPr lang="ru-RU"/>
          </a:p>
        </p:txBody>
      </p:sp>
      <p:sp>
        <p:nvSpPr>
          <p:cNvPr id="42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B21E0E-2AD6-411E-AF84-E579BB5A5424}" type="slidenum">
              <a:rPr lang="ru-RU"/>
              <a:pPr/>
              <a:t>28</a:t>
            </a:fld>
            <a:endParaRPr lang="ru-RU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707E6D-DE69-479C-A1B0-2920E5601E00}" type="slidenum">
              <a:rPr lang="ru-RU"/>
              <a:pPr/>
              <a:t>29</a:t>
            </a:fld>
            <a:endParaRPr lang="ru-RU"/>
          </a:p>
        </p:txBody>
      </p:sp>
      <p:sp>
        <p:nvSpPr>
          <p:cNvPr id="414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CA9287-C97F-43D5-BDE1-6D7F6F72520A}" type="slidenum">
              <a:rPr lang="ru-RU"/>
              <a:pPr/>
              <a:t>30</a:t>
            </a:fld>
            <a:endParaRPr lang="ru-RU"/>
          </a:p>
        </p:txBody>
      </p:sp>
      <p:sp>
        <p:nvSpPr>
          <p:cNvPr id="416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916909-7E8D-4775-9C79-C584959131F2}" type="slidenum">
              <a:rPr lang="ru-RU"/>
              <a:pPr/>
              <a:t>33</a:t>
            </a:fld>
            <a:endParaRPr lang="ru-RU"/>
          </a:p>
        </p:txBody>
      </p:sp>
      <p:sp>
        <p:nvSpPr>
          <p:cNvPr id="29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718123-6C28-4310-B20C-77035DDCD2B4}" type="slidenum">
              <a:rPr lang="ru-RU"/>
              <a:pPr/>
              <a:t>34</a:t>
            </a:fld>
            <a:endParaRPr lang="ru-RU"/>
          </a:p>
        </p:txBody>
      </p:sp>
      <p:sp>
        <p:nvSpPr>
          <p:cNvPr id="422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060450" y="3273425"/>
            <a:ext cx="12011025" cy="2346325"/>
          </a:xfrm>
        </p:spPr>
        <p:txBody>
          <a:bodyPr lIns="144950" tIns="72476" rIns="144950" bIns="72476"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7376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19313" y="6369050"/>
            <a:ext cx="9893300" cy="2871788"/>
          </a:xfrm>
        </p:spPr>
        <p:txBody>
          <a:bodyPr lIns="144950" tIns="72476" rIns="144950" bIns="72476"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73764" name="Freeform 4"/>
          <p:cNvSpPr>
            <a:spLocks/>
          </p:cNvSpPr>
          <p:nvPr/>
        </p:nvSpPr>
        <p:spPr bwMode="auto">
          <a:xfrm>
            <a:off x="441325" y="4594225"/>
            <a:ext cx="3175" cy="4975225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376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 lIns="144950" tIns="72476" rIns="144950" bIns="72476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7376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 lIns="144950" tIns="72476" rIns="144950" bIns="72476"/>
          <a:lstStyle>
            <a:lvl1pPr>
              <a:defRPr/>
            </a:lvl1pPr>
          </a:lstStyle>
          <a:p>
            <a:fld id="{B91376C4-A84D-4FE8-B757-3C9C46547F4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73767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 lIns="144950" tIns="72476" rIns="144950" bIns="72476"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2D7BD-9384-44B7-BB2E-1AA2FBF929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245725" y="479425"/>
            <a:ext cx="3179763" cy="938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06438" y="479425"/>
            <a:ext cx="9386887" cy="938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30CF2-F5A6-4B1A-87CA-454CB61D89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438" y="623888"/>
            <a:ext cx="12719050" cy="22479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706438" y="3246438"/>
            <a:ext cx="12719050" cy="67437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6438" y="10234613"/>
            <a:ext cx="3297237" cy="7810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29175" y="10234613"/>
            <a:ext cx="4473575" cy="7810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128250" y="10234613"/>
            <a:ext cx="3297238" cy="781050"/>
          </a:xfrm>
        </p:spPr>
        <p:txBody>
          <a:bodyPr/>
          <a:lstStyle>
            <a:lvl1pPr>
              <a:defRPr/>
            </a:lvl1pPr>
          </a:lstStyle>
          <a:p>
            <a:fld id="{81E054C4-39D6-47E4-8BB8-5EF4F3606B8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566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9906" name="Group 2"/>
          <p:cNvGrpSpPr>
            <a:grpSpLocks/>
          </p:cNvGrpSpPr>
          <p:nvPr/>
        </p:nvGrpSpPr>
        <p:grpSpPr bwMode="auto">
          <a:xfrm>
            <a:off x="4763" y="6992938"/>
            <a:ext cx="14127162" cy="4246562"/>
            <a:chOff x="2" y="2688"/>
            <a:chExt cx="5758" cy="1632"/>
          </a:xfrm>
        </p:grpSpPr>
        <p:sp>
          <p:nvSpPr>
            <p:cNvPr id="379907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79908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379909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10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11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12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13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14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15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16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17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18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19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79920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79921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22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23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24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25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26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27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28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29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30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31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32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33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34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35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36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37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38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79939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379940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41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42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43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44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45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46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47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48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49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50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51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52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53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54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55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56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79957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379958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59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60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61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62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63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964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79965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379966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967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968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969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379970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1060450" y="2773363"/>
            <a:ext cx="12011025" cy="2846387"/>
          </a:xfrm>
        </p:spPr>
        <p:txBody>
          <a:bodyPr lIns="144950" tIns="72476" rIns="144950" bIns="72476" anchor="b"/>
          <a:lstStyle>
            <a:lvl1pPr>
              <a:defRPr sz="8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79971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19313" y="6369050"/>
            <a:ext cx="9893300" cy="2871788"/>
          </a:xfrm>
        </p:spPr>
        <p:txBody>
          <a:bodyPr lIns="144950" tIns="72476" rIns="144950" bIns="72476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79972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706438" y="10240963"/>
            <a:ext cx="3297237" cy="749300"/>
          </a:xfrm>
        </p:spPr>
        <p:txBody>
          <a:bodyPr lIns="144950" tIns="72476" rIns="144950" bIns="72476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79973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4829175" y="10240963"/>
            <a:ext cx="4473575" cy="749300"/>
          </a:xfrm>
        </p:spPr>
        <p:txBody>
          <a:bodyPr lIns="144950" tIns="72476" rIns="144950" bIns="72476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79974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0128250" y="10240963"/>
            <a:ext cx="3297238" cy="749300"/>
          </a:xfrm>
        </p:spPr>
        <p:txBody>
          <a:bodyPr lIns="144950" tIns="72476" rIns="144950" bIns="72476"/>
          <a:lstStyle>
            <a:lvl1pPr>
              <a:defRPr/>
            </a:lvl1pPr>
          </a:lstStyle>
          <a:p>
            <a:fld id="{00957044-5977-4C3D-B711-D62FC12BE1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EDC2A-042B-454D-955E-387D070BB9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7223125"/>
            <a:ext cx="12012612" cy="22320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6013" y="4764088"/>
            <a:ext cx="12012612" cy="24590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E5171D-44B7-4867-A08A-24D4AB42FE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06438" y="2622550"/>
            <a:ext cx="6283325" cy="741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42163" y="2622550"/>
            <a:ext cx="6283325" cy="741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2643B-395B-40CB-8D6C-7161512E91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438" y="450850"/>
            <a:ext cx="12719050" cy="1873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438" y="2516188"/>
            <a:ext cx="6243637" cy="1047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6438" y="3563938"/>
            <a:ext cx="6243637" cy="64754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178675" y="2516188"/>
            <a:ext cx="6246813" cy="1047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178675" y="3563938"/>
            <a:ext cx="6246813" cy="64754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3199D-D653-46CF-AB47-CBFA5355C0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D8F7F-D660-439E-BF02-CA891A78A5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A07A6-7182-4C50-8AA0-A0076256B2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8199A-CFE1-48BA-9064-8650FCD40C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438" y="447675"/>
            <a:ext cx="4649787" cy="1905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24500" y="447675"/>
            <a:ext cx="7900988" cy="9591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6438" y="2352675"/>
            <a:ext cx="4649787" cy="7686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1C80B-EB7C-4FB1-8ADF-51E71C0782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188" y="7867650"/>
            <a:ext cx="8478837" cy="9286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770188" y="1004888"/>
            <a:ext cx="8478837" cy="67437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70188" y="8796338"/>
            <a:ext cx="8478837" cy="1319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30429-23D1-436B-B875-FDB041D22D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50472-1690-40C6-82C0-4F9E32AAB7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245725" y="455613"/>
            <a:ext cx="3179763" cy="95837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06438" y="455613"/>
            <a:ext cx="9386887" cy="95837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F89BE-21D6-4B17-A729-6F853E2213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438" y="455613"/>
            <a:ext cx="12719050" cy="18684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706438" y="2622550"/>
            <a:ext cx="12719050" cy="7416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6438" y="10234613"/>
            <a:ext cx="3297237" cy="7810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29175" y="10234613"/>
            <a:ext cx="4473575" cy="7810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128250" y="10234613"/>
            <a:ext cx="3297238" cy="781050"/>
          </a:xfrm>
        </p:spPr>
        <p:txBody>
          <a:bodyPr/>
          <a:lstStyle>
            <a:lvl1pPr>
              <a:defRPr/>
            </a:lvl1pPr>
          </a:lstStyle>
          <a:p>
            <a:fld id="{199631D3-9C78-498D-9E6F-78AB4BE9D6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060450" y="2747963"/>
            <a:ext cx="12011025" cy="2997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4339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19313" y="6369050"/>
            <a:ext cx="9893300" cy="287178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339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433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433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6A303AF-DB8F-4875-8222-B3C9C706EA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1C609-64E7-4412-818D-A7E47CE4A2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7223125"/>
            <a:ext cx="12012612" cy="22320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6013" y="4764088"/>
            <a:ext cx="12012612" cy="24590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F728C-C97C-4061-B35C-BA74EE9D51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06438" y="3246438"/>
            <a:ext cx="6283325" cy="674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42163" y="3246438"/>
            <a:ext cx="6283325" cy="674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69B5D-2780-4505-A8CB-99597B8CAB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438" y="450850"/>
            <a:ext cx="12719050" cy="1873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438" y="2516188"/>
            <a:ext cx="6243637" cy="1047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6438" y="3563938"/>
            <a:ext cx="6243637" cy="64754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178675" y="2516188"/>
            <a:ext cx="6246813" cy="1047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178675" y="3563938"/>
            <a:ext cx="6246813" cy="64754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CF141A-4AEE-48CB-A40E-BBCC173A1A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7223125"/>
            <a:ext cx="12012612" cy="22320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6013" y="4764088"/>
            <a:ext cx="12012612" cy="24590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483A7-4EC0-4965-91CD-18E2EDCBCD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5A0EA0-85A7-4EFA-A1DC-ADEBECE056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50407-5CCC-44CB-84AC-242A87CA37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438" y="447675"/>
            <a:ext cx="4649787" cy="1905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24500" y="447675"/>
            <a:ext cx="7900988" cy="9591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6438" y="2352675"/>
            <a:ext cx="4649787" cy="7686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8C3AC2-121F-4D86-A6B4-3D885E5DC6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188" y="7867650"/>
            <a:ext cx="8478837" cy="9286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770188" y="1004888"/>
            <a:ext cx="8478837" cy="67437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70188" y="8796338"/>
            <a:ext cx="8478837" cy="1319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CEC784-3E3A-4C19-8E65-A7C5C8D217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6F9F03-E7D3-4078-9889-FC71B17762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245725" y="623888"/>
            <a:ext cx="3179763" cy="9366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06438" y="623888"/>
            <a:ext cx="9386887" cy="9366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68FC86-0790-4D03-81E4-FC1CD9237E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438" y="623888"/>
            <a:ext cx="12719050" cy="22479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706438" y="3246438"/>
            <a:ext cx="12719050" cy="67437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6438" y="10234613"/>
            <a:ext cx="3297237" cy="7810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29175" y="10234613"/>
            <a:ext cx="4473575" cy="7810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128250" y="10234613"/>
            <a:ext cx="3297238" cy="781050"/>
          </a:xfrm>
        </p:spPr>
        <p:txBody>
          <a:bodyPr/>
          <a:lstStyle>
            <a:lvl1pPr>
              <a:defRPr/>
            </a:lvl1pPr>
          </a:lstStyle>
          <a:p>
            <a:fld id="{81E054C4-39D6-47E4-8BB8-5EF4F3606B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06438" y="3122613"/>
            <a:ext cx="6283325" cy="674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42163" y="3122613"/>
            <a:ext cx="6283325" cy="674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54221-02B6-42A4-804B-367D0D26BE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438" y="450850"/>
            <a:ext cx="12719050" cy="1873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438" y="2516188"/>
            <a:ext cx="6243637" cy="1047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6438" y="3563938"/>
            <a:ext cx="6243637" cy="64754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178675" y="2516188"/>
            <a:ext cx="6246813" cy="1047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178675" y="3563938"/>
            <a:ext cx="6246813" cy="64754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39EDB1-B541-4917-8832-55B1F4871F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B21C5-B5F1-4A3A-8D6A-7F46760A60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2F165-D0E8-465D-8981-D115CE759D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438" y="447675"/>
            <a:ext cx="4649787" cy="1905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24500" y="447675"/>
            <a:ext cx="7900988" cy="9591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6438" y="2352675"/>
            <a:ext cx="4649787" cy="7686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A6875-1E2B-4C17-8B9E-321E666947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188" y="7867650"/>
            <a:ext cx="8478837" cy="9286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770188" y="1004888"/>
            <a:ext cx="8478837" cy="67437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70188" y="8796338"/>
            <a:ext cx="8478837" cy="1319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C3361-96DD-449C-B6F7-F2EB3C3E2A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06438" y="479425"/>
            <a:ext cx="12719050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65" tIns="72483" rIns="144965" bIns="724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6438" y="3122613"/>
            <a:ext cx="1271905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65" tIns="72483" rIns="144965" bIns="724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27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6438" y="10234613"/>
            <a:ext cx="3297237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65" tIns="72483" rIns="144965" bIns="72483" numCol="1" anchor="b" anchorCtr="0" compatLnSpc="1">
            <a:prstTxWarp prst="textNoShape">
              <a:avLst/>
            </a:prstTxWarp>
          </a:bodyPr>
          <a:lstStyle>
            <a:lvl1pPr defTabSz="1449388">
              <a:defRPr sz="2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3727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29175" y="10234613"/>
            <a:ext cx="44735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65" tIns="72483" rIns="144965" bIns="72483" numCol="1" anchor="b" anchorCtr="0" compatLnSpc="1">
            <a:prstTxWarp prst="textNoShape">
              <a:avLst/>
            </a:prstTxWarp>
          </a:bodyPr>
          <a:lstStyle>
            <a:lvl1pPr algn="ctr" defTabSz="1449388">
              <a:defRPr sz="2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3727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128250" y="10234613"/>
            <a:ext cx="329723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65" tIns="72483" rIns="144965" bIns="72483" numCol="1" anchor="b" anchorCtr="0" compatLnSpc="1">
            <a:prstTxWarp prst="textNoShape">
              <a:avLst/>
            </a:prstTxWarp>
          </a:bodyPr>
          <a:lstStyle>
            <a:lvl1pPr algn="r" defTabSz="1449388">
              <a:defRPr sz="2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fld id="{9D8D056A-F437-4424-AA79-D8C356BFF7D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64" r:id="rId12"/>
  </p:sldLayoutIdLst>
  <p:txStyles>
    <p:titleStyle>
      <a:lvl1pPr algn="l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542925" indent="-542925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5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177925" indent="-452438" algn="l" defTabSz="1449388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4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812925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2536825" indent="-361950" algn="l" defTabSz="1449388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32623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37195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41767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46339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50911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Freeform 2"/>
          <p:cNvSpPr>
            <a:spLocks/>
          </p:cNvSpPr>
          <p:nvPr/>
        </p:nvSpPr>
        <p:spPr bwMode="hidden">
          <a:xfrm>
            <a:off x="10242550" y="10537825"/>
            <a:ext cx="442913" cy="34290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78883" name="Group 3"/>
          <p:cNvGrpSpPr>
            <a:grpSpLocks/>
          </p:cNvGrpSpPr>
          <p:nvPr/>
        </p:nvGrpSpPr>
        <p:grpSpPr bwMode="auto">
          <a:xfrm>
            <a:off x="4763" y="6992938"/>
            <a:ext cx="14127162" cy="4246562"/>
            <a:chOff x="2" y="2688"/>
            <a:chExt cx="5758" cy="1632"/>
          </a:xfrm>
        </p:grpSpPr>
        <p:sp>
          <p:nvSpPr>
            <p:cNvPr id="378884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78885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378886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87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88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89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90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91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92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93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94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95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96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78897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78898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899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00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01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02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03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04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05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06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07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08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09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10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11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12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13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14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15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7891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378917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18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19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20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21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22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23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24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25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26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27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28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29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30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31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32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33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78934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378935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36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37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38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39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40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41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78942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37894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894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894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8946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37894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706438" y="455613"/>
            <a:ext cx="12719050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58" tIns="72480" rIns="144958" bIns="7248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6438" y="2622550"/>
            <a:ext cx="12719050" cy="741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58" tIns="72480" rIns="144958" bIns="724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49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6438" y="10234613"/>
            <a:ext cx="3297237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58" tIns="72480" rIns="144958" bIns="72480" numCol="1" anchor="b" anchorCtr="0" compatLnSpc="1">
            <a:prstTxWarp prst="textNoShape">
              <a:avLst/>
            </a:prstTxWarp>
          </a:bodyPr>
          <a:lstStyle>
            <a:lvl1pPr defTabSz="1449388">
              <a:defRPr sz="2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78950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29175" y="10234613"/>
            <a:ext cx="44735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58" tIns="72480" rIns="144958" bIns="72480" numCol="1" anchor="b" anchorCtr="0" compatLnSpc="1">
            <a:prstTxWarp prst="textNoShape">
              <a:avLst/>
            </a:prstTxWarp>
          </a:bodyPr>
          <a:lstStyle>
            <a:lvl1pPr algn="ctr" defTabSz="1449388">
              <a:defRPr sz="2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78951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128250" y="10234613"/>
            <a:ext cx="329723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58" tIns="72480" rIns="144958" bIns="72480" numCol="1" anchor="b" anchorCtr="0" compatLnSpc="1">
            <a:prstTxWarp prst="textNoShape">
              <a:avLst/>
            </a:prstTxWarp>
          </a:bodyPr>
          <a:lstStyle>
            <a:lvl1pPr algn="r" defTabSz="1449388">
              <a:defRPr sz="2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6893ED95-B609-4B18-8B54-D2D9A06C7C40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63" r:id="rId12"/>
  </p:sldLayoutIdLst>
  <p:timing>
    <p:tnLst>
      <p:par>
        <p:cTn id="1" dur="indefinite" restart="never" nodeType="tmRoot"/>
      </p:par>
    </p:tnLst>
  </p:timing>
  <p:txStyles>
    <p:titleStyle>
      <a:lvl1pPr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542925" indent="-542925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5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177925" indent="-452438" algn="l" defTabSz="1449388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4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812925" indent="-363538" algn="l" defTabSz="1449388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3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2536825" indent="-361950" algn="l" defTabSz="1449388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32623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37195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41767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46339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50911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06438" y="623888"/>
            <a:ext cx="127190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65" tIns="72483" rIns="144965" bIns="724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6438" y="3246438"/>
            <a:ext cx="1271905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65" tIns="72483" rIns="144965" bIns="724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42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6438" y="10234613"/>
            <a:ext cx="3297237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65" tIns="72483" rIns="144965" bIns="72483" numCol="1" anchor="b" anchorCtr="0" compatLnSpc="1">
            <a:prstTxWarp prst="textNoShape">
              <a:avLst/>
            </a:prstTxWarp>
          </a:bodyPr>
          <a:lstStyle>
            <a:lvl1pPr defTabSz="1449388">
              <a:defRPr sz="2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442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29175" y="10234613"/>
            <a:ext cx="44735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65" tIns="72483" rIns="144965" bIns="72483" numCol="1" anchor="b" anchorCtr="0" compatLnSpc="1">
            <a:prstTxWarp prst="textNoShape">
              <a:avLst/>
            </a:prstTxWarp>
          </a:bodyPr>
          <a:lstStyle>
            <a:lvl1pPr algn="ctr" defTabSz="1449388">
              <a:defRPr sz="2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442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128250" y="10234613"/>
            <a:ext cx="329723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4965" tIns="72483" rIns="144965" bIns="72483" numCol="1" anchor="b" anchorCtr="0" compatLnSpc="1">
            <a:prstTxWarp prst="textNoShape">
              <a:avLst/>
            </a:prstTxWarp>
          </a:bodyPr>
          <a:lstStyle>
            <a:lvl1pPr algn="r" defTabSz="1449388">
              <a:defRPr sz="2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fld id="{9DB1B53A-BD03-4372-A2D7-944D3468FF88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62" r:id="rId12"/>
  </p:sldLayoutIdLst>
  <p:txStyles>
    <p:titleStyle>
      <a:lvl1pPr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defTabSz="1449388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542925" indent="-542925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5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177925" indent="-452438" algn="l" defTabSz="1449388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4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812925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2536825" indent="-361950" algn="l" defTabSz="1449388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32623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37195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41767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46339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5091113" indent="-363538" algn="l" defTabSz="1449388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med.com.ua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w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d-innovation.com.ua/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meds.com.ua/" TargetMode="External"/><Relationship Id="rId2" Type="http://schemas.openxmlformats.org/officeDocument/2006/relationships/hyperlink" Target="http://www.med-innovation.com.u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med.com.ua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ogo_CIM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56112" y="8500070"/>
            <a:ext cx="1714512" cy="16638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979036" y="10225982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3"/>
              </a:rPr>
              <a:t>www.itmed.com.ua</a:t>
            </a:r>
            <a:endParaRPr lang="ru-RU" sz="1600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5475734"/>
            <a:ext cx="14131925" cy="2554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5" tIns="45712" rIns="91415" bIns="45712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uk-UA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д.м.н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. Лущик </a:t>
            </a:r>
            <a:r>
              <a:rPr lang="uk-UA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Уляна 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Богданівна</a:t>
            </a:r>
          </a:p>
          <a:p>
            <a:pPr algn="r" eaLnBrk="0" hangingPunct="0">
              <a:spcBef>
                <a:spcPct val="50000"/>
              </a:spcBef>
            </a:pP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Центр Інноваційних Медичних Технологій</a:t>
            </a:r>
          </a:p>
          <a:p>
            <a:pPr algn="r" eaLnBrk="0" hangingPunct="0">
              <a:spcBef>
                <a:spcPct val="50000"/>
              </a:spcBef>
            </a:pPr>
            <a:r>
              <a:rPr lang="uk-UA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“Верітас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ІТ </a:t>
            </a:r>
            <a:r>
              <a:rPr lang="uk-UA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Мед”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</a:t>
            </a:r>
            <a:endParaRPr lang="uk-UA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801266" y="435174"/>
            <a:ext cx="12961440" cy="3960440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uk-UA" sz="6600" b="1" kern="10" spc="150" dirty="0" smtClean="0">
                <a:ln w="11430"/>
                <a:solidFill>
                  <a:srgbClr val="F8F8F8"/>
                </a:solidFill>
                <a:effectLst>
                  <a:glow rad="228600">
                    <a:schemeClr val="tx2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Arial"/>
              </a:rPr>
              <a:t>Сучасні аспекти клієнт-орієнтованої </a:t>
            </a:r>
            <a:br>
              <a:rPr lang="uk-UA" sz="6600" b="1" kern="10" spc="150" dirty="0" smtClean="0">
                <a:ln w="11430"/>
                <a:solidFill>
                  <a:srgbClr val="F8F8F8"/>
                </a:solidFill>
                <a:effectLst>
                  <a:glow rad="228600">
                    <a:schemeClr val="tx2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Arial"/>
              </a:rPr>
            </a:br>
            <a:r>
              <a:rPr lang="uk-UA" sz="6600" b="1" kern="10" spc="150" dirty="0" smtClean="0">
                <a:ln w="11430"/>
                <a:solidFill>
                  <a:srgbClr val="F8F8F8"/>
                </a:solidFill>
                <a:effectLst>
                  <a:glow rad="228600">
                    <a:schemeClr val="tx2"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Arial"/>
              </a:rPr>
              <a:t>реабілітації хворих психоневрологічного профілю</a:t>
            </a:r>
            <a:endParaRPr lang="uk-UA" sz="6600" b="1" spc="150" dirty="0">
              <a:ln w="11430"/>
              <a:solidFill>
                <a:srgbClr val="F8F8F8"/>
              </a:solidFill>
              <a:effectLst>
                <a:glow rad="228600">
                  <a:schemeClr val="tx2"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0738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955454"/>
            <a:ext cx="12719050" cy="67437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800" dirty="0" smtClean="0"/>
              <a:t>Це застосування з </a:t>
            </a:r>
            <a:r>
              <a:rPr lang="uk-UA" sz="4800" dirty="0" err="1" smtClean="0"/>
              <a:t>лiкувальною</a:t>
            </a:r>
            <a:r>
              <a:rPr lang="uk-UA" sz="4800" dirty="0" smtClean="0"/>
              <a:t> та </a:t>
            </a:r>
            <a:r>
              <a:rPr lang="uk-UA" sz="4800" dirty="0" err="1" smtClean="0"/>
              <a:t>профiлактичною</a:t>
            </a:r>
            <a:r>
              <a:rPr lang="uk-UA" sz="4800" dirty="0" smtClean="0"/>
              <a:t> метою </a:t>
            </a:r>
            <a:r>
              <a:rPr lang="uk-UA" sz="4800" dirty="0" err="1" smtClean="0"/>
              <a:t>фiзичних</a:t>
            </a:r>
            <a:r>
              <a:rPr lang="uk-UA" sz="4800" dirty="0" smtClean="0"/>
              <a:t> вправ i природних </a:t>
            </a:r>
            <a:r>
              <a:rPr lang="uk-UA" sz="4800" dirty="0" err="1" smtClean="0"/>
              <a:t>факторiв</a:t>
            </a:r>
            <a:r>
              <a:rPr lang="uk-UA" sz="4800" dirty="0" smtClean="0"/>
              <a:t> у комплексному </a:t>
            </a:r>
            <a:r>
              <a:rPr lang="uk-UA" sz="4800" dirty="0" err="1" smtClean="0"/>
              <a:t>процесi</a:t>
            </a:r>
            <a:r>
              <a:rPr lang="uk-UA" sz="4800" dirty="0" smtClean="0"/>
              <a:t> </a:t>
            </a:r>
            <a:r>
              <a:rPr lang="uk-UA" sz="4800" dirty="0" err="1" smtClean="0"/>
              <a:t>вiдновлення</a:t>
            </a:r>
            <a:r>
              <a:rPr lang="uk-UA" sz="4800" dirty="0" smtClean="0"/>
              <a:t> здоров’я, </a:t>
            </a:r>
            <a:r>
              <a:rPr lang="uk-UA" sz="4800" dirty="0" err="1" smtClean="0"/>
              <a:t>фiзичного</a:t>
            </a:r>
            <a:r>
              <a:rPr lang="uk-UA" sz="4800" dirty="0" smtClean="0"/>
              <a:t> стану та </a:t>
            </a:r>
            <a:r>
              <a:rPr lang="uk-UA" sz="4800" dirty="0" err="1" smtClean="0"/>
              <a:t>працездатностi</a:t>
            </a:r>
            <a:r>
              <a:rPr lang="uk-UA" sz="4800" dirty="0" smtClean="0"/>
              <a:t>.</a:t>
            </a:r>
            <a:endParaRPr lang="uk-UA" sz="48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зична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тац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8290" y="6267822"/>
            <a:ext cx="3102870" cy="441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3027462"/>
            <a:ext cx="12719050" cy="67437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sz="5400" smtClean="0"/>
              <a:t>Багатоаспектна робота, спрямована на досягнення розумiння членами родини проблем хворого та причин конфлiктiв, що виникають й зв’язку з його захворюванням. Ця робота повинна мати постiйний i структурований характер та розрахована не тiльки на розумiння проблем у сiмейних стосунках, а й на активне залучення родичiв до участi в нейрореабiлiтацiйному процесi, соцiально-побутовiй i трудовiй адаптацiї хворого, вiдновлення в нього мовлення та iнших вищих психiчних функцiй та на оволодiння навичками активної пiдтримки. Дуже серйозний момент у роботi з родичами пацiєнтiв є роз’яснення їхньої ролi в реабiлiтацiї та адаптацiї хворих до нових умов життя.</a:t>
            </a:r>
            <a:endParaRPr lang="uk-UA" sz="540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мейна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психотерап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945282" y="1371278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Wingdings" pitchFamily="2" charset="2"/>
              <a:buNone/>
            </a:pPr>
            <a:r>
              <a:rPr lang="uk-UA" sz="3600" dirty="0" smtClean="0"/>
              <a:t>Наш центр працює на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3600" dirty="0" smtClean="0"/>
              <a:t>ринку медичних послуг України уже 15 років, і займається розробкою </a:t>
            </a:r>
            <a:r>
              <a:rPr lang="uk-UA" sz="3600" b="1" i="1" dirty="0" smtClean="0"/>
              <a:t>інноваційних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3600" b="1" i="1" dirty="0" smtClean="0"/>
              <a:t>медичних технологій</a:t>
            </a:r>
            <a:r>
              <a:rPr lang="uk-UA" sz="3600" dirty="0" smtClean="0"/>
              <a:t>, які апробовано на власній клінічній базі. Центр було спеціально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3600" dirty="0" smtClean="0"/>
              <a:t>створено для відпрацювання сучасних медичних технологій, зокрема в галузі судинної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3600" dirty="0" smtClean="0"/>
              <a:t>діагностики, й життєздатність їх підтверджено </a:t>
            </a:r>
            <a:r>
              <a:rPr lang="uk-UA" sz="3600" b="1" i="1" dirty="0" smtClean="0"/>
              <a:t>позитивним клінічним результатом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3600" dirty="0" smtClean="0"/>
              <a:t>комплексної </a:t>
            </a:r>
            <a:r>
              <a:rPr lang="uk-UA" sz="3600" dirty="0" err="1" smtClean="0"/>
              <a:t>нейрореабілітації</a:t>
            </a:r>
            <a:r>
              <a:rPr lang="uk-UA" sz="3600" dirty="0" smtClean="0"/>
              <a:t> наших пацієнтів та запереченням консервативних поглядів на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3600" dirty="0" smtClean="0"/>
              <a:t>невиліковність деяких захворювань.</a:t>
            </a:r>
            <a:endParaRPr lang="uk-UA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35662" y="219150"/>
            <a:ext cx="15038588" cy="10729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1215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513234" y="219150"/>
            <a:ext cx="13618691" cy="2160240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ІНДИВІДУАЛЬНО ОРІЄНТОВАНА КОМПЛЕКСНА РЕАБІЛІТАЦІЯ ПАЦІЄНТА</a:t>
            </a:r>
            <a:endParaRPr lang="ru-RU" sz="3600" dirty="0" smtClean="0"/>
          </a:p>
          <a:p>
            <a:pPr algn="ctr"/>
            <a:r>
              <a:rPr lang="uk-UA" sz="2800" dirty="0" smtClean="0"/>
              <a:t>Патент </a:t>
            </a:r>
            <a:r>
              <a:rPr lang="uk-UA" sz="2800" dirty="0" err="1" smtClean="0"/>
              <a:t>Держпатенту</a:t>
            </a:r>
            <a:r>
              <a:rPr lang="uk-UA" sz="2800" dirty="0" smtClean="0"/>
              <a:t> України № 72725 від 31.12.2003 р. </a:t>
            </a:r>
            <a:r>
              <a:rPr lang="uk-UA" sz="2800" dirty="0" err="1" smtClean="0"/>
              <a:t>“Спосіб</a:t>
            </a:r>
            <a:r>
              <a:rPr lang="uk-UA" sz="2800" dirty="0" smtClean="0"/>
              <a:t> </a:t>
            </a:r>
            <a:r>
              <a:rPr lang="uk-UA" sz="2800" dirty="0" err="1" smtClean="0"/>
              <a:t>нейрореабілітації</a:t>
            </a:r>
            <a:r>
              <a:rPr lang="uk-UA" sz="2800" dirty="0" smtClean="0"/>
              <a:t> хворих на </a:t>
            </a:r>
            <a:r>
              <a:rPr lang="uk-UA" sz="2800" dirty="0" err="1" smtClean="0"/>
              <a:t>апалічний</a:t>
            </a:r>
            <a:r>
              <a:rPr lang="uk-UA" sz="2800" dirty="0" smtClean="0"/>
              <a:t> </a:t>
            </a:r>
            <a:r>
              <a:rPr lang="uk-UA" sz="2800" dirty="0" err="1" smtClean="0"/>
              <a:t>синдром”</a:t>
            </a:r>
            <a:endParaRPr lang="ru-RU" sz="2800" dirty="0"/>
          </a:p>
        </p:txBody>
      </p:sp>
      <p:pic>
        <p:nvPicPr>
          <p:cNvPr id="1026" name="Picture 2" descr="cxema n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1466" y="2451398"/>
            <a:ext cx="8531450" cy="871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1371278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019350"/>
            <a:ext cx="12719050" cy="67437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800" dirty="0" err="1" smtClean="0"/>
              <a:t>Найскладн</a:t>
            </a:r>
            <a:r>
              <a:rPr lang="en-US" sz="4800" dirty="0" smtClean="0"/>
              <a:t>i</a:t>
            </a:r>
            <a:r>
              <a:rPr lang="ru-RU" sz="4800" dirty="0" err="1" smtClean="0"/>
              <a:t>шим</a:t>
            </a:r>
            <a:r>
              <a:rPr lang="ru-RU" sz="4800" dirty="0" smtClean="0"/>
              <a:t> </a:t>
            </a:r>
            <a:r>
              <a:rPr lang="ru-RU" sz="4800" dirty="0" err="1" smtClean="0"/>
              <a:t>напрямом</a:t>
            </a:r>
            <a:r>
              <a:rPr lang="ru-RU" sz="4800" dirty="0" smtClean="0"/>
              <a:t> у </a:t>
            </a:r>
            <a:r>
              <a:rPr lang="ru-RU" sz="4800" dirty="0" err="1" smtClean="0"/>
              <a:t>реаб</a:t>
            </a:r>
            <a:r>
              <a:rPr lang="en-US" sz="4800" dirty="0" smtClean="0"/>
              <a:t>i</a:t>
            </a:r>
            <a:r>
              <a:rPr lang="ru-RU" sz="4800" dirty="0" smtClean="0"/>
              <a:t>л</a:t>
            </a:r>
            <a:r>
              <a:rPr lang="en-US" sz="4800" dirty="0" smtClean="0"/>
              <a:t>i</a:t>
            </a:r>
            <a:r>
              <a:rPr lang="ru-RU" sz="4800" dirty="0" err="1" smtClean="0"/>
              <a:t>тац</a:t>
            </a:r>
            <a:r>
              <a:rPr lang="en-US" sz="4800" dirty="0" smtClean="0"/>
              <a:t>i</a:t>
            </a:r>
            <a:r>
              <a:rPr lang="ru-RU" sz="4800" dirty="0" err="1" smtClean="0"/>
              <a:t>ї</a:t>
            </a:r>
            <a:r>
              <a:rPr lang="ru-RU" sz="4800" dirty="0" smtClean="0"/>
              <a:t> </a:t>
            </a:r>
            <a:r>
              <a:rPr lang="ru-RU" sz="4800" dirty="0" err="1" smtClean="0"/>
              <a:t>є</a:t>
            </a:r>
            <a:r>
              <a:rPr lang="ru-RU" sz="4800" dirty="0" smtClean="0"/>
              <a:t> </a:t>
            </a:r>
            <a:r>
              <a:rPr lang="ru-RU" sz="4800" dirty="0" err="1" smtClean="0"/>
              <a:t>нейрореаб</a:t>
            </a:r>
            <a:r>
              <a:rPr lang="en-US" sz="4800" dirty="0" smtClean="0"/>
              <a:t>i</a:t>
            </a:r>
            <a:r>
              <a:rPr lang="ru-RU" sz="4800" dirty="0" smtClean="0"/>
              <a:t>л</a:t>
            </a:r>
            <a:r>
              <a:rPr lang="en-US" sz="4800" dirty="0" smtClean="0"/>
              <a:t>i</a:t>
            </a:r>
            <a:r>
              <a:rPr lang="ru-RU" sz="4800" dirty="0" err="1" smtClean="0"/>
              <a:t>тац</a:t>
            </a:r>
            <a:r>
              <a:rPr lang="en-US" sz="4800" dirty="0" smtClean="0"/>
              <a:t>i</a:t>
            </a:r>
            <a:r>
              <a:rPr lang="ru-RU" sz="4800" dirty="0" smtClean="0"/>
              <a:t>я </a:t>
            </a:r>
            <a:r>
              <a:rPr lang="ru-RU" sz="4800" dirty="0" err="1" smtClean="0"/>
              <a:t>хворих</a:t>
            </a:r>
            <a:r>
              <a:rPr lang="ru-RU" sz="4800" dirty="0" smtClean="0"/>
              <a:t> </a:t>
            </a:r>
            <a:r>
              <a:rPr lang="ru-RU" sz="4800" dirty="0" err="1" smtClean="0"/>
              <a:t>iз</a:t>
            </a:r>
            <a:r>
              <a:rPr lang="ru-RU" sz="4800" dirty="0" smtClean="0"/>
              <a:t> </a:t>
            </a:r>
            <a:r>
              <a:rPr lang="ru-RU" sz="4800" dirty="0" err="1" smtClean="0"/>
              <a:t>вогнищевими</a:t>
            </a:r>
            <a:r>
              <a:rPr lang="ru-RU" sz="4800" dirty="0" smtClean="0"/>
              <a:t> </a:t>
            </a:r>
            <a:r>
              <a:rPr lang="ru-RU" sz="4800" dirty="0" err="1" smtClean="0"/>
              <a:t>ураженнями</a:t>
            </a:r>
            <a:r>
              <a:rPr lang="ru-RU" sz="4800" dirty="0" smtClean="0"/>
              <a:t> головного </a:t>
            </a:r>
            <a:r>
              <a:rPr lang="ru-RU" sz="4800" dirty="0" err="1" smtClean="0"/>
              <a:t>мозку</a:t>
            </a:r>
            <a:r>
              <a:rPr lang="ru-RU" sz="4800" dirty="0" smtClean="0"/>
              <a:t>, </a:t>
            </a:r>
            <a:r>
              <a:rPr lang="ru-RU" sz="4800" dirty="0" err="1" smtClean="0"/>
              <a:t>яких</a:t>
            </a:r>
            <a:r>
              <a:rPr lang="ru-RU" sz="4800" dirty="0" smtClean="0"/>
              <a:t> </a:t>
            </a:r>
            <a:r>
              <a:rPr lang="ru-RU" sz="4800" dirty="0" err="1" smtClean="0"/>
              <a:t>визнано</a:t>
            </a:r>
            <a:r>
              <a:rPr lang="ru-RU" sz="4800" dirty="0" smtClean="0"/>
              <a:t> в медицин</a:t>
            </a:r>
            <a:r>
              <a:rPr lang="en-US" sz="4800" dirty="0" smtClean="0"/>
              <a:t>i </a:t>
            </a:r>
            <a:r>
              <a:rPr lang="ru-RU" sz="4800" dirty="0" err="1" smtClean="0"/>
              <a:t>вкрай</a:t>
            </a:r>
            <a:r>
              <a:rPr lang="ru-RU" sz="4800" dirty="0" smtClean="0"/>
              <a:t> тяжкою </a:t>
            </a:r>
            <a:r>
              <a:rPr lang="ru-RU" sz="4800" dirty="0" err="1" smtClean="0"/>
              <a:t>категор</a:t>
            </a:r>
            <a:r>
              <a:rPr lang="en-US" sz="4800" dirty="0" smtClean="0"/>
              <a:t>i</a:t>
            </a:r>
            <a:r>
              <a:rPr lang="ru-RU" sz="4800" dirty="0" err="1" smtClean="0"/>
              <a:t>єю</a:t>
            </a:r>
            <a:r>
              <a:rPr lang="ru-RU" sz="4800" dirty="0" smtClean="0"/>
              <a:t>.</a:t>
            </a:r>
            <a:endParaRPr lang="uk-UA" sz="5400" dirty="0" smtClean="0">
              <a:effectLst/>
            </a:endParaRPr>
          </a:p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err="1" smtClean="0"/>
              <a:t>Вiдсутнiсть</a:t>
            </a:r>
            <a:r>
              <a:rPr lang="ru-RU" sz="4800" dirty="0" smtClean="0"/>
              <a:t> комплексного </a:t>
            </a:r>
            <a:r>
              <a:rPr lang="ru-RU" sz="4800" dirty="0" err="1" smtClean="0"/>
              <a:t>пiдходу</a:t>
            </a:r>
            <a:r>
              <a:rPr lang="ru-RU" sz="4800" dirty="0" smtClean="0"/>
              <a:t> до </a:t>
            </a:r>
            <a:r>
              <a:rPr lang="ru-RU" sz="4800" dirty="0" err="1" smtClean="0"/>
              <a:t>нейрореабiлiтацiї</a:t>
            </a:r>
            <a:r>
              <a:rPr lang="ru-RU" sz="4800" dirty="0" smtClean="0"/>
              <a:t> </a:t>
            </a:r>
            <a:r>
              <a:rPr lang="ru-RU" sz="4800" dirty="0" err="1" smtClean="0"/>
              <a:t>є</a:t>
            </a:r>
            <a:r>
              <a:rPr lang="ru-RU" sz="4800" dirty="0" smtClean="0"/>
              <a:t> причиною </a:t>
            </a:r>
            <a:r>
              <a:rPr lang="ru-RU" sz="4800" dirty="0" err="1" smtClean="0"/>
              <a:t>її</a:t>
            </a:r>
            <a:r>
              <a:rPr lang="ru-RU" sz="4800" dirty="0" smtClean="0"/>
              <a:t> </a:t>
            </a:r>
            <a:r>
              <a:rPr lang="ru-RU" sz="4800" dirty="0" err="1" smtClean="0"/>
              <a:t>низької</a:t>
            </a:r>
            <a:r>
              <a:rPr lang="ru-RU" sz="4800" dirty="0" smtClean="0"/>
              <a:t> </a:t>
            </a:r>
            <a:r>
              <a:rPr lang="ru-RU" sz="4800" dirty="0" err="1" smtClean="0"/>
              <a:t>ефективност</a:t>
            </a:r>
            <a:r>
              <a:rPr lang="en-US" sz="4800" dirty="0" smtClean="0"/>
              <a:t>i.</a:t>
            </a:r>
            <a:endParaRPr lang="uk-UA" sz="5400" dirty="0"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217" y="7708374"/>
            <a:ext cx="2326975" cy="352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0738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89" y="2955454"/>
            <a:ext cx="12745417" cy="67437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000" dirty="0" smtClean="0">
                <a:latin typeface="Tahoma" pitchFamily="34" charset="0"/>
                <a:cs typeface="Tahoma" pitchFamily="34" charset="0"/>
              </a:rPr>
              <a:t>Тяжкий стан пацієнтів потребує поглибленого дослідження </a:t>
            </a:r>
            <a:r>
              <a:rPr lang="uk-UA" sz="4000" b="1" dirty="0" smtClean="0">
                <a:solidFill>
                  <a:srgbClr val="FFCCCC"/>
                </a:solidFill>
                <a:latin typeface="Tahoma" pitchFamily="34" charset="0"/>
                <a:cs typeface="Tahoma" pitchFamily="34" charset="0"/>
              </a:rPr>
              <a:t>серцево-судинної системи</a:t>
            </a:r>
            <a:r>
              <a:rPr lang="uk-UA" sz="40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uk-UA" sz="4000" b="1" dirty="0" smtClean="0">
                <a:solidFill>
                  <a:srgbClr val="FFCCCC"/>
                </a:solidFill>
                <a:latin typeface="Tahoma" pitchFamily="34" charset="0"/>
                <a:cs typeface="Tahoma" pitchFamily="34" charset="0"/>
              </a:rPr>
              <a:t>головного та спинного мозку</a:t>
            </a:r>
            <a:r>
              <a:rPr lang="uk-UA" sz="4000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uk-UA" sz="4000" b="1" dirty="0" smtClean="0">
                <a:solidFill>
                  <a:srgbClr val="FFCCCC"/>
                </a:solidFill>
                <a:latin typeface="Tahoma" pitchFamily="34" charset="0"/>
                <a:cs typeface="Tahoma" pitchFamily="34" charset="0"/>
              </a:rPr>
              <a:t>внутрішніх органів, опорно-рухового апарату</a:t>
            </a:r>
            <a:r>
              <a:rPr lang="uk-UA" sz="4000" dirty="0" smtClean="0">
                <a:latin typeface="Tahoma" pitchFamily="34" charset="0"/>
                <a:cs typeface="Tahoma" pitchFamily="34" charset="0"/>
              </a:rPr>
              <a:t> для визначення адекватної лікувальної тактики, що відображено в численних методиках, які належать Центрові на праві інтелектуальної власності та базуються на постійному моніторингу стану організму й відновленні тих функцій, котрі було втрачено або котрі не розвинулися.</a:t>
            </a:r>
          </a:p>
          <a:p>
            <a:pPr>
              <a:buNone/>
            </a:pPr>
            <a:endParaRPr lang="uk-UA" sz="4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5625802" y="219150"/>
            <a:ext cx="8506123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</a:rPr>
              <a:t>Хто</a:t>
            </a:r>
            <a:r>
              <a:rPr lang="ru-RU" sz="4400" b="1" dirty="0" smtClean="0">
                <a:solidFill>
                  <a:schemeClr val="tx1"/>
                </a:solidFill>
              </a:rPr>
              <a:t> правильно </a:t>
            </a:r>
            <a:r>
              <a:rPr lang="ru-RU" sz="4400" b="1" dirty="0" err="1" smtClean="0">
                <a:solidFill>
                  <a:schemeClr val="tx1"/>
                </a:solidFill>
              </a:rPr>
              <a:t>діагностує</a:t>
            </a:r>
            <a:r>
              <a:rPr lang="ru-RU" sz="4400" b="1" dirty="0" smtClean="0">
                <a:solidFill>
                  <a:schemeClr val="tx1"/>
                </a:solidFill>
              </a:rPr>
              <a:t>, той добре </a:t>
            </a:r>
            <a:r>
              <a:rPr lang="ru-RU" sz="4400" b="1" dirty="0" err="1" smtClean="0">
                <a:solidFill>
                  <a:schemeClr val="tx1"/>
                </a:solidFill>
              </a:rPr>
              <a:t>лікує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0738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955454"/>
            <a:ext cx="12719050" cy="67437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Перший </a:t>
            </a:r>
            <a:r>
              <a:rPr lang="ru-RU" sz="4800" dirty="0" err="1" smtClean="0"/>
              <a:t>етап</a:t>
            </a:r>
            <a:r>
              <a:rPr lang="ru-RU" sz="4800" dirty="0" smtClean="0"/>
              <a:t>  - </a:t>
            </a:r>
            <a:r>
              <a:rPr lang="ru-RU" sz="4800" dirty="0" err="1" smtClean="0"/>
              <a:t>дiагностика</a:t>
            </a:r>
            <a:r>
              <a:rPr lang="ru-RU" sz="4800" dirty="0" smtClean="0"/>
              <a:t> хворого для </a:t>
            </a:r>
            <a:r>
              <a:rPr lang="ru-RU" sz="4800" dirty="0" err="1" smtClean="0"/>
              <a:t>визначення</a:t>
            </a:r>
            <a:r>
              <a:rPr lang="ru-RU" sz="4800" dirty="0" smtClean="0"/>
              <a:t> </a:t>
            </a:r>
            <a:r>
              <a:rPr lang="ru-RU" sz="4800" dirty="0" err="1" smtClean="0"/>
              <a:t>основної</a:t>
            </a:r>
            <a:r>
              <a:rPr lang="ru-RU" sz="4800" dirty="0" smtClean="0"/>
              <a:t> </a:t>
            </a:r>
            <a:r>
              <a:rPr lang="ru-RU" sz="4800" dirty="0" err="1" smtClean="0"/>
              <a:t>патологiї</a:t>
            </a:r>
            <a:r>
              <a:rPr lang="ru-RU" sz="4800" dirty="0" smtClean="0"/>
              <a:t>, яка </a:t>
            </a:r>
            <a:r>
              <a:rPr lang="ru-RU" sz="4800" dirty="0" err="1" smtClean="0"/>
              <a:t>потребує</a:t>
            </a:r>
            <a:r>
              <a:rPr lang="ru-RU" sz="4800" dirty="0" smtClean="0"/>
              <a:t> </a:t>
            </a:r>
            <a:r>
              <a:rPr lang="ru-RU" sz="4800" dirty="0" err="1" smtClean="0"/>
              <a:t>лiкування</a:t>
            </a:r>
            <a:r>
              <a:rPr lang="ru-RU" sz="4800" dirty="0" smtClean="0"/>
              <a:t>.</a:t>
            </a:r>
            <a:endParaRPr lang="ru-RU" sz="5400" dirty="0" smtClean="0"/>
          </a:p>
          <a:p>
            <a:pPr>
              <a:buNone/>
            </a:pPr>
            <a:endParaRPr lang="ru-RU" sz="5400" dirty="0" smtClean="0"/>
          </a:p>
          <a:p>
            <a:r>
              <a:rPr lang="ru-RU" sz="4800" dirty="0" err="1" smtClean="0"/>
              <a:t>Другий</a:t>
            </a:r>
            <a:r>
              <a:rPr lang="ru-RU" sz="4800" dirty="0" smtClean="0"/>
              <a:t> </a:t>
            </a:r>
            <a:r>
              <a:rPr lang="ru-RU" sz="4800" dirty="0" err="1" smtClean="0"/>
              <a:t>етап</a:t>
            </a:r>
            <a:r>
              <a:rPr lang="ru-RU" sz="4800" dirty="0" smtClean="0"/>
              <a:t>  комплексна </a:t>
            </a:r>
            <a:r>
              <a:rPr lang="ru-RU" sz="4800" dirty="0" err="1" smtClean="0"/>
              <a:t>дiагностика</a:t>
            </a:r>
            <a:r>
              <a:rPr lang="ru-RU" sz="4800" dirty="0" smtClean="0"/>
              <a:t> </a:t>
            </a:r>
            <a:r>
              <a:rPr lang="ru-RU" sz="4800" dirty="0" err="1" smtClean="0"/>
              <a:t>всього</a:t>
            </a:r>
            <a:r>
              <a:rPr lang="ru-RU" sz="4800" dirty="0" smtClean="0"/>
              <a:t> </a:t>
            </a:r>
            <a:r>
              <a:rPr lang="ru-RU" sz="4800" dirty="0" err="1" smtClean="0"/>
              <a:t>органiзму</a:t>
            </a:r>
            <a:r>
              <a:rPr lang="ru-RU" sz="4800" dirty="0" smtClean="0"/>
              <a:t> для </a:t>
            </a:r>
            <a:r>
              <a:rPr lang="ru-RU" sz="4800" dirty="0" err="1" smtClean="0"/>
              <a:t>виявлення</a:t>
            </a:r>
            <a:r>
              <a:rPr lang="ru-RU" sz="4800" dirty="0" smtClean="0"/>
              <a:t> </a:t>
            </a:r>
            <a:r>
              <a:rPr lang="ru-RU" sz="4800" dirty="0" err="1" smtClean="0"/>
              <a:t>супров</a:t>
            </a:r>
            <a:r>
              <a:rPr lang="en-US" sz="4800" dirty="0" smtClean="0"/>
              <a:t>i</a:t>
            </a:r>
            <a:r>
              <a:rPr lang="ru-RU" sz="4800" dirty="0" err="1" smtClean="0"/>
              <a:t>дних</a:t>
            </a:r>
            <a:r>
              <a:rPr lang="ru-RU" sz="4800" dirty="0" smtClean="0"/>
              <a:t> </a:t>
            </a:r>
            <a:r>
              <a:rPr lang="ru-RU" sz="4800" dirty="0" err="1" smtClean="0"/>
              <a:t>захворювань</a:t>
            </a:r>
            <a:r>
              <a:rPr lang="ru-RU" sz="4800" dirty="0" smtClean="0"/>
              <a:t>.</a:t>
            </a:r>
            <a:endParaRPr lang="uk-UA" sz="5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Етапи реабілітації 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218" y="8716094"/>
            <a:ext cx="285750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8270" y="7924358"/>
            <a:ext cx="3112428" cy="316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0738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955454"/>
            <a:ext cx="12719050" cy="6743700"/>
          </a:xfrm>
        </p:spPr>
        <p:txBody>
          <a:bodyPr>
            <a:normAutofit fontScale="92500" lnSpcReduction="20000"/>
          </a:bodyPr>
          <a:lstStyle/>
          <a:p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Третiй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етап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-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аналiз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наявних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патологiчних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вiдхилень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роботi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органiзму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готовностi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тих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iнших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його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систем до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саногенної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перебудови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тац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Четвертий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етап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-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формування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програми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вiдновного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лiкування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реабiлiтацiї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Першорядна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роль адекватного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кровопостачання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головного та спинного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мозку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має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лежати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основi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реабiлiтацiйних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вiдновної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психоневрологiї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Етапи реабілітації 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0738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955454"/>
            <a:ext cx="12719050" cy="7272808"/>
          </a:xfrm>
        </p:spPr>
        <p:txBody>
          <a:bodyPr>
            <a:normAutofit fontScale="85000" lnSpcReduction="20000"/>
          </a:bodyPr>
          <a:lstStyle/>
          <a:p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П’ятий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етап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визначення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слабких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ланок та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монiторинг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змiн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органiзмi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хворого для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уникнення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критичних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станiв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>
              <a:buNone/>
            </a:pPr>
            <a:endParaRPr lang="ru-RU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Шостий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етап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заключна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дiагностика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органiзму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момент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завершення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курсу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вiдновного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лiкування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констатацiєю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змiн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усiх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органах та системах i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формування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програми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наступного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курсу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вiдновного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лiкування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реабiлiтацiї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endParaRPr lang="ru-RU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Запорукою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шної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роботи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тац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йної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команди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пiдсумовування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досягнутого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наприкiнцi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кожного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етапу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тац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стосовно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конкретного 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єнта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Етапи реабілітації 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1371278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019350"/>
            <a:ext cx="12719050" cy="67437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5400" dirty="0" err="1" smtClean="0"/>
              <a:t>Реабiлiтацiя</a:t>
            </a:r>
            <a:r>
              <a:rPr lang="ru-RU" sz="5400" dirty="0" smtClean="0"/>
              <a:t>  одна </a:t>
            </a:r>
            <a:r>
              <a:rPr lang="ru-RU" sz="5400" dirty="0" err="1" smtClean="0"/>
              <a:t>з</a:t>
            </a:r>
            <a:r>
              <a:rPr lang="ru-RU" sz="5400" dirty="0" smtClean="0"/>
              <a:t> </a:t>
            </a:r>
            <a:r>
              <a:rPr lang="ru-RU" sz="5400" dirty="0" err="1" smtClean="0"/>
              <a:t>найактуальнiших</a:t>
            </a:r>
            <a:r>
              <a:rPr lang="ru-RU" sz="5400" dirty="0" smtClean="0"/>
              <a:t> i </a:t>
            </a:r>
            <a:r>
              <a:rPr lang="ru-RU" sz="5400" dirty="0" err="1" smtClean="0"/>
              <a:t>найскладнiших</a:t>
            </a:r>
            <a:r>
              <a:rPr lang="ru-RU" sz="5400" dirty="0" smtClean="0"/>
              <a:t> проблем </a:t>
            </a:r>
            <a:r>
              <a:rPr lang="ru-RU" sz="5400" dirty="0" err="1" smtClean="0"/>
              <a:t>медицини</a:t>
            </a:r>
            <a:r>
              <a:rPr lang="ru-RU" sz="5400" dirty="0" smtClean="0"/>
              <a:t>, </a:t>
            </a:r>
            <a:r>
              <a:rPr lang="ru-RU" sz="5400" dirty="0" err="1" smtClean="0"/>
              <a:t>охорони</a:t>
            </a:r>
            <a:r>
              <a:rPr lang="ru-RU" sz="5400" dirty="0" smtClean="0"/>
              <a:t> </a:t>
            </a:r>
            <a:r>
              <a:rPr lang="ru-RU" sz="5400" dirty="0" err="1" smtClean="0"/>
              <a:t>здоров’я</a:t>
            </a:r>
            <a:r>
              <a:rPr lang="ru-RU" sz="5400" dirty="0" smtClean="0"/>
              <a:t> та </a:t>
            </a:r>
            <a:r>
              <a:rPr lang="ru-RU" sz="5400" dirty="0" err="1" smtClean="0"/>
              <a:t>соцiальної</a:t>
            </a:r>
            <a:r>
              <a:rPr lang="ru-RU" sz="5400" dirty="0" smtClean="0"/>
              <a:t> </a:t>
            </a:r>
            <a:r>
              <a:rPr lang="ru-RU" sz="5400" dirty="0" err="1" smtClean="0"/>
              <a:t>допомоги</a:t>
            </a:r>
            <a:r>
              <a:rPr lang="ru-RU" sz="5400" dirty="0" smtClean="0"/>
              <a:t>.</a:t>
            </a:r>
          </a:p>
          <a:p>
            <a:pPr>
              <a:buNone/>
            </a:pPr>
            <a:endParaRPr lang="ru-RU" sz="5400" dirty="0" smtClean="0"/>
          </a:p>
          <a:p>
            <a:pPr>
              <a:buNone/>
            </a:pPr>
            <a:r>
              <a:rPr lang="ru-RU" sz="5400" dirty="0" err="1" smtClean="0"/>
              <a:t>Пояснюється</a:t>
            </a:r>
            <a:r>
              <a:rPr lang="ru-RU" sz="5400" dirty="0" smtClean="0"/>
              <a:t> </a:t>
            </a:r>
            <a:r>
              <a:rPr lang="ru-RU" sz="5400" dirty="0" err="1" smtClean="0"/>
              <a:t>це</a:t>
            </a:r>
            <a:r>
              <a:rPr lang="ru-RU" sz="5400" dirty="0" smtClean="0"/>
              <a:t> </a:t>
            </a:r>
            <a:r>
              <a:rPr lang="ru-RU" sz="5400" dirty="0" err="1" smtClean="0"/>
              <a:t>насамперед</a:t>
            </a:r>
            <a:r>
              <a:rPr lang="ru-RU" sz="5400" dirty="0" smtClean="0"/>
              <a:t> великою </a:t>
            </a:r>
            <a:r>
              <a:rPr lang="ru-RU" sz="5400" dirty="0" err="1" smtClean="0"/>
              <a:t>кiлькiстю</a:t>
            </a:r>
            <a:r>
              <a:rPr lang="ru-RU" sz="5400" dirty="0" smtClean="0"/>
              <a:t> </a:t>
            </a:r>
            <a:r>
              <a:rPr lang="ru-RU" sz="5400" dirty="0" err="1" smtClean="0"/>
              <a:t>захворювань</a:t>
            </a:r>
            <a:r>
              <a:rPr lang="ru-RU" sz="5400" dirty="0" smtClean="0"/>
              <a:t> </a:t>
            </a:r>
            <a:r>
              <a:rPr lang="ru-RU" sz="5400" dirty="0" err="1" smtClean="0"/>
              <a:t>з</a:t>
            </a:r>
            <a:r>
              <a:rPr lang="ru-RU" sz="5400" dirty="0" smtClean="0"/>
              <a:t> </a:t>
            </a:r>
            <a:r>
              <a:rPr lang="ru-RU" sz="5400" dirty="0" err="1" smtClean="0"/>
              <a:t>украй</a:t>
            </a:r>
            <a:r>
              <a:rPr lang="ru-RU" sz="5400" dirty="0" smtClean="0"/>
              <a:t> тяжкими </a:t>
            </a:r>
            <a:r>
              <a:rPr lang="ru-RU" sz="5400" dirty="0" err="1" smtClean="0"/>
              <a:t>наслiдками</a:t>
            </a:r>
            <a:r>
              <a:rPr lang="ru-RU" sz="5400" dirty="0" smtClean="0"/>
              <a:t>, </a:t>
            </a:r>
            <a:r>
              <a:rPr lang="ru-RU" sz="5400" dirty="0" err="1" smtClean="0"/>
              <a:t>що</a:t>
            </a:r>
            <a:r>
              <a:rPr lang="ru-RU" sz="5400" dirty="0" smtClean="0"/>
              <a:t> </a:t>
            </a:r>
            <a:r>
              <a:rPr lang="ru-RU" sz="5400" dirty="0" err="1" smtClean="0"/>
              <a:t>призводять</a:t>
            </a:r>
            <a:r>
              <a:rPr lang="ru-RU" sz="5400" dirty="0" smtClean="0"/>
              <a:t> до </a:t>
            </a:r>
            <a:r>
              <a:rPr lang="ru-RU" sz="5400" dirty="0" err="1" smtClean="0"/>
              <a:t>iнвалiдизацiї</a:t>
            </a:r>
            <a:r>
              <a:rPr lang="ru-RU" sz="5400" dirty="0" smtClean="0"/>
              <a:t>. </a:t>
            </a:r>
          </a:p>
          <a:p>
            <a:pPr>
              <a:buNone/>
            </a:pPr>
            <a:endParaRPr lang="ru-RU" sz="54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0738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955454"/>
            <a:ext cx="12719050" cy="6743700"/>
          </a:xfrm>
        </p:spPr>
        <p:txBody>
          <a:bodyPr>
            <a:normAutofit lnSpcReduction="10000"/>
          </a:bodyPr>
          <a:lstStyle/>
          <a:p>
            <a:r>
              <a:rPr lang="en-US" sz="5400" dirty="0" smtClean="0"/>
              <a:t> i</a:t>
            </a:r>
            <a:r>
              <a:rPr lang="ru-RU" sz="5400" dirty="0" err="1" smtClean="0"/>
              <a:t>нструментальний</a:t>
            </a:r>
            <a:r>
              <a:rPr lang="ru-RU" sz="5400" dirty="0" smtClean="0"/>
              <a:t> </a:t>
            </a:r>
            <a:r>
              <a:rPr lang="ru-RU" sz="5400" dirty="0" err="1" smtClean="0"/>
              <a:t>мон</a:t>
            </a:r>
            <a:r>
              <a:rPr lang="en-US" sz="5400" dirty="0" smtClean="0"/>
              <a:t>i</a:t>
            </a:r>
            <a:r>
              <a:rPr lang="ru-RU" sz="5400" dirty="0" err="1" smtClean="0"/>
              <a:t>торинг</a:t>
            </a:r>
            <a:r>
              <a:rPr lang="ru-RU" sz="5400" dirty="0" smtClean="0"/>
              <a:t>  </a:t>
            </a:r>
            <a:r>
              <a:rPr lang="ru-RU" sz="5400" dirty="0" err="1" smtClean="0"/>
              <a:t>функц</a:t>
            </a:r>
            <a:r>
              <a:rPr lang="en-US" sz="5400" dirty="0" smtClean="0"/>
              <a:t>i</a:t>
            </a:r>
            <a:r>
              <a:rPr lang="ru-RU" sz="5400" dirty="0" err="1" smtClean="0"/>
              <a:t>онування</a:t>
            </a:r>
            <a:r>
              <a:rPr lang="ru-RU" sz="5400" dirty="0" smtClean="0"/>
              <a:t> </a:t>
            </a:r>
            <a:r>
              <a:rPr lang="ru-RU" sz="5400" dirty="0" err="1" smtClean="0"/>
              <a:t>життєво</a:t>
            </a:r>
            <a:r>
              <a:rPr lang="ru-RU" sz="5400" dirty="0" smtClean="0"/>
              <a:t> </a:t>
            </a:r>
            <a:r>
              <a:rPr lang="ru-RU" sz="5400" dirty="0" err="1" smtClean="0"/>
              <a:t>важливих</a:t>
            </a:r>
            <a:r>
              <a:rPr lang="ru-RU" sz="5400" dirty="0" smtClean="0"/>
              <a:t> орган</a:t>
            </a:r>
            <a:r>
              <a:rPr lang="en-US" sz="5400" dirty="0" smtClean="0"/>
              <a:t>i</a:t>
            </a:r>
            <a:r>
              <a:rPr lang="ru-RU" sz="5400" dirty="0" smtClean="0"/>
              <a:t>в,</a:t>
            </a:r>
          </a:p>
          <a:p>
            <a:r>
              <a:rPr lang="ru-RU" sz="5400" dirty="0" smtClean="0"/>
              <a:t>динам</a:t>
            </a:r>
            <a:r>
              <a:rPr lang="en-US" sz="5400" dirty="0" smtClean="0"/>
              <a:t>i</a:t>
            </a:r>
            <a:r>
              <a:rPr lang="ru-RU" sz="5400" dirty="0" err="1" smtClean="0"/>
              <a:t>чний</a:t>
            </a:r>
            <a:r>
              <a:rPr lang="ru-RU" sz="5400" dirty="0" smtClean="0"/>
              <a:t> </a:t>
            </a:r>
            <a:r>
              <a:rPr lang="ru-RU" sz="5400" dirty="0" err="1" smtClean="0"/>
              <a:t>анал</a:t>
            </a:r>
            <a:r>
              <a:rPr lang="en-US" sz="5400" dirty="0" smtClean="0"/>
              <a:t>i</a:t>
            </a:r>
            <a:r>
              <a:rPr lang="ru-RU" sz="5400" dirty="0" err="1" smtClean="0"/>
              <a:t>з</a:t>
            </a:r>
            <a:r>
              <a:rPr lang="ru-RU" sz="5400" dirty="0" smtClean="0"/>
              <a:t> </a:t>
            </a:r>
            <a:r>
              <a:rPr lang="ru-RU" sz="5400" dirty="0" err="1" smtClean="0"/>
              <a:t>саногенних</a:t>
            </a:r>
            <a:r>
              <a:rPr lang="ru-RU" sz="5400" dirty="0" smtClean="0"/>
              <a:t> </a:t>
            </a:r>
            <a:r>
              <a:rPr lang="ru-RU" sz="5400" dirty="0" err="1" smtClean="0"/>
              <a:t>чи</a:t>
            </a:r>
            <a:r>
              <a:rPr lang="ru-RU" sz="5400" dirty="0" smtClean="0"/>
              <a:t> патолог</a:t>
            </a:r>
            <a:r>
              <a:rPr lang="en-US" sz="5400" dirty="0" smtClean="0"/>
              <a:t>i</a:t>
            </a:r>
            <a:r>
              <a:rPr lang="ru-RU" sz="5400" dirty="0" err="1" smtClean="0"/>
              <a:t>чних</a:t>
            </a:r>
            <a:r>
              <a:rPr lang="ru-RU" sz="5400" dirty="0" smtClean="0"/>
              <a:t> </a:t>
            </a:r>
            <a:r>
              <a:rPr lang="ru-RU" sz="5400" dirty="0" err="1" smtClean="0"/>
              <a:t>перебудов</a:t>
            </a:r>
            <a:r>
              <a:rPr lang="ru-RU" sz="5400" dirty="0" smtClean="0"/>
              <a:t> орган</a:t>
            </a:r>
            <a:r>
              <a:rPr lang="en-US" sz="5400" dirty="0" smtClean="0"/>
              <a:t>i</a:t>
            </a:r>
            <a:r>
              <a:rPr lang="ru-RU" sz="5400" dirty="0" err="1" smtClean="0"/>
              <a:t>зму</a:t>
            </a:r>
            <a:r>
              <a:rPr lang="ru-RU" sz="5400" dirty="0" smtClean="0"/>
              <a:t> в критичному стан</a:t>
            </a:r>
            <a:r>
              <a:rPr lang="en-US" sz="5400" dirty="0" smtClean="0"/>
              <a:t>i,</a:t>
            </a:r>
          </a:p>
          <a:p>
            <a:r>
              <a:rPr lang="en-US" sz="5400" dirty="0" smtClean="0"/>
              <a:t> </a:t>
            </a:r>
            <a:r>
              <a:rPr lang="ru-RU" sz="5400" dirty="0" err="1" smtClean="0"/>
              <a:t>злагоджену</a:t>
            </a:r>
            <a:r>
              <a:rPr lang="ru-RU" sz="5400" dirty="0" smtClean="0"/>
              <a:t> роботу </a:t>
            </a:r>
            <a:r>
              <a:rPr lang="ru-RU" sz="5400" dirty="0" err="1" smtClean="0"/>
              <a:t>команди</a:t>
            </a:r>
            <a:r>
              <a:rPr lang="ru-RU" sz="5400" dirty="0" smtClean="0"/>
              <a:t> </a:t>
            </a:r>
            <a:r>
              <a:rPr lang="ru-RU" sz="5400" dirty="0" err="1" smtClean="0"/>
              <a:t>реан</a:t>
            </a:r>
            <a:r>
              <a:rPr lang="en-US" sz="5400" dirty="0" smtClean="0"/>
              <a:t>i</a:t>
            </a:r>
            <a:r>
              <a:rPr lang="ru-RU" sz="5400" dirty="0" err="1" smtClean="0"/>
              <a:t>матолог</a:t>
            </a:r>
            <a:r>
              <a:rPr lang="en-US" sz="5400" dirty="0" smtClean="0"/>
              <a:t>i</a:t>
            </a:r>
            <a:r>
              <a:rPr lang="ru-RU" sz="5400" dirty="0" smtClean="0"/>
              <a:t>в та </a:t>
            </a:r>
            <a:r>
              <a:rPr lang="ru-RU" sz="5400" dirty="0" err="1" smtClean="0"/>
              <a:t>реаб</a:t>
            </a:r>
            <a:r>
              <a:rPr lang="en-US" sz="5400" dirty="0" smtClean="0"/>
              <a:t>i</a:t>
            </a:r>
            <a:r>
              <a:rPr lang="ru-RU" sz="5400" dirty="0" smtClean="0"/>
              <a:t>л</a:t>
            </a:r>
            <a:r>
              <a:rPr lang="en-US" sz="5400" dirty="0" smtClean="0"/>
              <a:t>i</a:t>
            </a:r>
            <a:r>
              <a:rPr lang="ru-RU" sz="5400" dirty="0" err="1" smtClean="0"/>
              <a:t>толог</a:t>
            </a:r>
            <a:r>
              <a:rPr lang="en-US" sz="5400" dirty="0" smtClean="0"/>
              <a:t>i</a:t>
            </a:r>
            <a:r>
              <a:rPr lang="ru-RU" sz="5400" dirty="0" smtClean="0"/>
              <a:t>в.</a:t>
            </a:r>
            <a:endParaRPr lang="uk-UA" sz="5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729258" y="219150"/>
            <a:ext cx="13402667" cy="172819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лiкувальному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менеджментi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ведення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хворих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умовах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нейрореанiмацiї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сьогоднi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слiд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розглядати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щонайменше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три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аспекти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0738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89" y="2955454"/>
            <a:ext cx="12745417" cy="67437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• максимально </a:t>
            </a:r>
            <a:r>
              <a:rPr lang="ru-RU" sz="3200" dirty="0" err="1" smtClean="0"/>
              <a:t>раннього</a:t>
            </a:r>
            <a:r>
              <a:rPr lang="ru-RU" sz="3200" dirty="0" smtClean="0"/>
              <a:t> початку </a:t>
            </a:r>
            <a:r>
              <a:rPr lang="ru-RU" sz="3200" dirty="0" err="1" smtClean="0"/>
              <a:t>здiйснення</a:t>
            </a:r>
            <a:r>
              <a:rPr lang="ru-RU" sz="3200" dirty="0" smtClean="0"/>
              <a:t> </a:t>
            </a:r>
            <a:r>
              <a:rPr lang="ru-RU" sz="3200" dirty="0" err="1" smtClean="0"/>
              <a:t>реабiлiтацiйних</a:t>
            </a:r>
            <a:r>
              <a:rPr lang="ru-RU" sz="3200" dirty="0" smtClean="0"/>
              <a:t> заход</a:t>
            </a:r>
            <a:r>
              <a:rPr lang="en-US" sz="3200" dirty="0" smtClean="0"/>
              <a:t>i</a:t>
            </a:r>
            <a:r>
              <a:rPr lang="ru-RU" sz="3200" dirty="0" smtClean="0"/>
              <a:t>в;</a:t>
            </a:r>
          </a:p>
          <a:p>
            <a:pPr>
              <a:buNone/>
            </a:pPr>
            <a:r>
              <a:rPr lang="ru-RU" sz="3200" dirty="0" smtClean="0"/>
              <a:t>• </a:t>
            </a:r>
            <a:r>
              <a:rPr lang="ru-RU" sz="3200" dirty="0" err="1" smtClean="0"/>
              <a:t>безперервної</a:t>
            </a:r>
            <a:r>
              <a:rPr lang="ru-RU" sz="3200" dirty="0" smtClean="0"/>
              <a:t> </a:t>
            </a:r>
            <a:r>
              <a:rPr lang="ru-RU" sz="3200" dirty="0" err="1" smtClean="0"/>
              <a:t>реаб</a:t>
            </a:r>
            <a:r>
              <a:rPr lang="en-US" sz="3200" dirty="0" smtClean="0"/>
              <a:t>i</a:t>
            </a:r>
            <a:r>
              <a:rPr lang="ru-RU" sz="3200" dirty="0" smtClean="0"/>
              <a:t>л</a:t>
            </a:r>
            <a:r>
              <a:rPr lang="en-US" sz="3200" dirty="0" smtClean="0"/>
              <a:t>i</a:t>
            </a:r>
            <a:r>
              <a:rPr lang="ru-RU" sz="3200" dirty="0" err="1" smtClean="0"/>
              <a:t>тац</a:t>
            </a:r>
            <a:r>
              <a:rPr lang="en-US" sz="3200" dirty="0" smtClean="0"/>
              <a:t>i</a:t>
            </a:r>
            <a:r>
              <a:rPr lang="ru-RU" sz="3200" dirty="0" err="1" smtClean="0"/>
              <a:t>ї</a:t>
            </a:r>
            <a:r>
              <a:rPr lang="ru-RU" sz="3200" dirty="0" smtClean="0"/>
              <a:t> до </a:t>
            </a:r>
            <a:r>
              <a:rPr lang="ru-RU" sz="3200" dirty="0" err="1" smtClean="0"/>
              <a:t>ц</a:t>
            </a:r>
            <a:r>
              <a:rPr lang="en-US" sz="3200" dirty="0" smtClean="0"/>
              <a:t>i</a:t>
            </a:r>
            <a:r>
              <a:rPr lang="ru-RU" sz="3200" dirty="0" err="1" smtClean="0"/>
              <a:t>лковитого</a:t>
            </a:r>
            <a:r>
              <a:rPr lang="ru-RU" sz="3200" dirty="0" smtClean="0"/>
              <a:t> </a:t>
            </a:r>
            <a:r>
              <a:rPr lang="ru-RU" sz="3200" dirty="0" err="1" smtClean="0"/>
              <a:t>одужання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• </a:t>
            </a:r>
            <a:r>
              <a:rPr lang="ru-RU" sz="3200" dirty="0" err="1" smtClean="0"/>
              <a:t>її</a:t>
            </a:r>
            <a:r>
              <a:rPr lang="ru-RU" sz="3200" dirty="0" smtClean="0"/>
              <a:t> </a:t>
            </a:r>
            <a:r>
              <a:rPr lang="en-US" sz="3200" dirty="0" smtClean="0"/>
              <a:t>i</a:t>
            </a:r>
            <a:r>
              <a:rPr lang="ru-RU" sz="3200" dirty="0" err="1" smtClean="0"/>
              <a:t>нтенсивност</a:t>
            </a:r>
            <a:r>
              <a:rPr lang="en-US" sz="3200" dirty="0" smtClean="0"/>
              <a:t>i;</a:t>
            </a:r>
          </a:p>
          <a:p>
            <a:pPr>
              <a:buNone/>
            </a:pPr>
            <a:r>
              <a:rPr lang="ru-RU" sz="3200" dirty="0" smtClean="0"/>
              <a:t>• </a:t>
            </a:r>
            <a:r>
              <a:rPr lang="ru-RU" sz="3200" dirty="0" err="1" smtClean="0"/>
              <a:t>її</a:t>
            </a:r>
            <a:r>
              <a:rPr lang="ru-RU" sz="3200" dirty="0" smtClean="0"/>
              <a:t> оптимальна </a:t>
            </a:r>
            <a:r>
              <a:rPr lang="ru-RU" sz="3200" dirty="0" err="1" smtClean="0"/>
              <a:t>тривал</a:t>
            </a:r>
            <a:r>
              <a:rPr lang="en-US" sz="3200" dirty="0" smtClean="0"/>
              <a:t>i</a:t>
            </a:r>
            <a:r>
              <a:rPr lang="ru-RU" sz="3200" dirty="0" err="1" smtClean="0"/>
              <a:t>сть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• </a:t>
            </a:r>
            <a:r>
              <a:rPr lang="ru-RU" sz="3200" dirty="0" err="1" smtClean="0"/>
              <a:t>комплексност</a:t>
            </a:r>
            <a:r>
              <a:rPr lang="en-US" sz="3200" dirty="0" smtClean="0"/>
              <a:t>i </a:t>
            </a:r>
            <a:r>
              <a:rPr lang="ru-RU" sz="3200" dirty="0" err="1" smtClean="0"/>
              <a:t>медико-психолого-педагог</a:t>
            </a:r>
            <a:r>
              <a:rPr lang="en-US" sz="3200" dirty="0" smtClean="0"/>
              <a:t>i</a:t>
            </a:r>
            <a:r>
              <a:rPr lang="ru-RU" sz="3200" dirty="0" err="1" smtClean="0"/>
              <a:t>чного</a:t>
            </a:r>
            <a:r>
              <a:rPr lang="ru-RU" sz="3200" dirty="0" smtClean="0"/>
              <a:t> </a:t>
            </a:r>
            <a:r>
              <a:rPr lang="ru-RU" sz="3200" dirty="0" err="1" smtClean="0"/>
              <a:t>реаб</a:t>
            </a:r>
            <a:r>
              <a:rPr lang="en-US" sz="3200" dirty="0" smtClean="0"/>
              <a:t>i</a:t>
            </a:r>
            <a:r>
              <a:rPr lang="ru-RU" sz="3200" dirty="0" smtClean="0"/>
              <a:t>л</a:t>
            </a:r>
            <a:r>
              <a:rPr lang="en-US" sz="3200" dirty="0" smtClean="0"/>
              <a:t>i</a:t>
            </a:r>
            <a:r>
              <a:rPr lang="ru-RU" sz="3200" dirty="0" err="1" smtClean="0"/>
              <a:t>тац</a:t>
            </a:r>
            <a:r>
              <a:rPr lang="en-US" sz="3200" dirty="0" smtClean="0"/>
              <a:t>i</a:t>
            </a:r>
            <a:r>
              <a:rPr lang="ru-RU" sz="3200" dirty="0" err="1" smtClean="0"/>
              <a:t>йного</a:t>
            </a:r>
            <a:r>
              <a:rPr lang="ru-RU" sz="3200" dirty="0" smtClean="0"/>
              <a:t> </a:t>
            </a:r>
            <a:r>
              <a:rPr lang="ru-RU" sz="3200" dirty="0" err="1" smtClean="0"/>
              <a:t>процесу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• </a:t>
            </a:r>
            <a:r>
              <a:rPr lang="ru-RU" sz="3200" dirty="0" err="1" smtClean="0"/>
              <a:t>диференц</a:t>
            </a:r>
            <a:r>
              <a:rPr lang="en-US" sz="3200" dirty="0" smtClean="0"/>
              <a:t>i</a:t>
            </a:r>
            <a:r>
              <a:rPr lang="ru-RU" sz="3200" dirty="0" err="1" smtClean="0"/>
              <a:t>йної</a:t>
            </a:r>
            <a:r>
              <a:rPr lang="ru-RU" sz="3200" dirty="0" smtClean="0"/>
              <a:t> та </a:t>
            </a:r>
            <a:r>
              <a:rPr lang="ru-RU" sz="3200" dirty="0" err="1" smtClean="0"/>
              <a:t>синдромально-нейропсихолог</a:t>
            </a:r>
            <a:r>
              <a:rPr lang="en-US" sz="3200" dirty="0" smtClean="0"/>
              <a:t>i</a:t>
            </a:r>
            <a:r>
              <a:rPr lang="ru-RU" sz="3200" dirty="0" err="1" smtClean="0"/>
              <a:t>чної</a:t>
            </a:r>
            <a:r>
              <a:rPr lang="ru-RU" sz="3200" dirty="0" smtClean="0"/>
              <a:t> </a:t>
            </a:r>
            <a:r>
              <a:rPr lang="ru-RU" sz="3200" dirty="0" err="1" smtClean="0"/>
              <a:t>д</a:t>
            </a:r>
            <a:r>
              <a:rPr lang="en-US" sz="3200" dirty="0" smtClean="0"/>
              <a:t>i</a:t>
            </a:r>
            <a:r>
              <a:rPr lang="ru-RU" sz="3200" dirty="0" smtClean="0"/>
              <a:t>агностики </a:t>
            </a:r>
            <a:r>
              <a:rPr lang="ru-RU" sz="3200" dirty="0" err="1" smtClean="0"/>
              <a:t>порушень</a:t>
            </a:r>
            <a:r>
              <a:rPr lang="ru-RU" sz="3200" dirty="0" smtClean="0"/>
              <a:t> </a:t>
            </a:r>
            <a:r>
              <a:rPr lang="ru-RU" sz="3200" dirty="0" err="1" smtClean="0"/>
              <a:t>вищих</a:t>
            </a:r>
            <a:r>
              <a:rPr lang="ru-RU" sz="3200" dirty="0" smtClean="0"/>
              <a:t> </a:t>
            </a:r>
            <a:r>
              <a:rPr lang="ru-RU" sz="3200" dirty="0" err="1" smtClean="0"/>
              <a:t>психiчних</a:t>
            </a:r>
            <a:r>
              <a:rPr lang="ru-RU" sz="3200" dirty="0" smtClean="0"/>
              <a:t> </a:t>
            </a:r>
            <a:r>
              <a:rPr lang="ru-RU" sz="3200" dirty="0" err="1" smtClean="0"/>
              <a:t>функцiй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• адекватного </a:t>
            </a:r>
            <a:r>
              <a:rPr lang="ru-RU" sz="3200" dirty="0" err="1" smtClean="0"/>
              <a:t>диференцiйованого</a:t>
            </a:r>
            <a:r>
              <a:rPr lang="ru-RU" sz="3200" dirty="0" smtClean="0"/>
              <a:t> </a:t>
            </a:r>
            <a:r>
              <a:rPr lang="ru-RU" sz="3200" dirty="0" err="1" smtClean="0"/>
              <a:t>застосування</a:t>
            </a:r>
            <a:r>
              <a:rPr lang="ru-RU" sz="3200" dirty="0" smtClean="0"/>
              <a:t> </a:t>
            </a:r>
            <a:r>
              <a:rPr lang="ru-RU" sz="3200" dirty="0" err="1" smtClean="0"/>
              <a:t>програм</a:t>
            </a:r>
            <a:r>
              <a:rPr lang="ru-RU" sz="3200" dirty="0" smtClean="0"/>
              <a:t> </a:t>
            </a:r>
            <a:r>
              <a:rPr lang="ru-RU" sz="3200" dirty="0" err="1" smtClean="0"/>
              <a:t>вiдновного</a:t>
            </a:r>
            <a:r>
              <a:rPr lang="ru-RU" sz="3200" dirty="0" smtClean="0"/>
              <a:t> </a:t>
            </a:r>
            <a:r>
              <a:rPr lang="ru-RU" sz="3200" dirty="0" err="1" smtClean="0"/>
              <a:t>навчання</a:t>
            </a:r>
            <a:r>
              <a:rPr lang="ru-RU" sz="3200" dirty="0" smtClean="0"/>
              <a:t>, яке </a:t>
            </a:r>
            <a:r>
              <a:rPr lang="ru-RU" sz="3200" dirty="0" err="1" smtClean="0"/>
              <a:t>вiдповiдає</a:t>
            </a:r>
            <a:r>
              <a:rPr lang="ru-RU" sz="3200" dirty="0" smtClean="0"/>
              <a:t> </a:t>
            </a:r>
            <a:r>
              <a:rPr lang="ru-RU" sz="3200" dirty="0" err="1" smtClean="0"/>
              <a:t>певнiй</a:t>
            </a:r>
            <a:r>
              <a:rPr lang="ru-RU" sz="3200" dirty="0" smtClean="0"/>
              <a:t> </a:t>
            </a:r>
            <a:r>
              <a:rPr lang="ru-RU" sz="3200" dirty="0" err="1" smtClean="0"/>
              <a:t>формi</a:t>
            </a:r>
            <a:r>
              <a:rPr lang="ru-RU" sz="3200" dirty="0" smtClean="0"/>
              <a:t> та </a:t>
            </a:r>
            <a:r>
              <a:rPr lang="ru-RU" sz="3200" dirty="0" err="1" smtClean="0"/>
              <a:t>стадiї</a:t>
            </a:r>
            <a:r>
              <a:rPr lang="ru-RU" sz="3200" dirty="0" smtClean="0"/>
              <a:t> </a:t>
            </a:r>
            <a:r>
              <a:rPr lang="ru-RU" sz="3200" dirty="0" err="1" smtClean="0"/>
              <a:t>захворювання</a:t>
            </a:r>
            <a:r>
              <a:rPr lang="ru-RU" sz="3200" dirty="0" smtClean="0"/>
              <a:t>;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5625802" y="219150"/>
            <a:ext cx="8506123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 smtClean="0"/>
              <a:t>Ефективна</a:t>
            </a:r>
            <a:r>
              <a:rPr lang="ru-RU" sz="4800" dirty="0" smtClean="0"/>
              <a:t> </a:t>
            </a:r>
            <a:r>
              <a:rPr lang="ru-RU" sz="4800" dirty="0" err="1" smtClean="0"/>
              <a:t>нейрореабiлiтацiя</a:t>
            </a:r>
            <a:r>
              <a:rPr lang="ru-RU" sz="4800" dirty="0" smtClean="0"/>
              <a:t> за </a:t>
            </a:r>
            <a:r>
              <a:rPr lang="ru-RU" sz="4800" dirty="0" err="1" smtClean="0"/>
              <a:t>умови</a:t>
            </a:r>
            <a:r>
              <a:rPr lang="ru-RU" sz="4800" dirty="0" smtClean="0"/>
              <a:t>: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0738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89" y="2955454"/>
            <a:ext cx="12745417" cy="67437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• систематичного контролю за </a:t>
            </a:r>
            <a:r>
              <a:rPr lang="ru-RU" sz="3200" dirty="0" err="1" smtClean="0"/>
              <a:t>соматичним</a:t>
            </a:r>
            <a:r>
              <a:rPr lang="ru-RU" sz="3200" dirty="0" smtClean="0"/>
              <a:t>, </a:t>
            </a:r>
            <a:r>
              <a:rPr lang="ru-RU" sz="3200" dirty="0" err="1" smtClean="0"/>
              <a:t>неврологiчним</a:t>
            </a:r>
            <a:r>
              <a:rPr lang="ru-RU" sz="3200" dirty="0" smtClean="0"/>
              <a:t>, </a:t>
            </a:r>
            <a:r>
              <a:rPr lang="ru-RU" sz="3200" dirty="0" err="1" smtClean="0"/>
              <a:t>психiчним</a:t>
            </a:r>
            <a:r>
              <a:rPr lang="ru-RU" sz="3200" dirty="0" smtClean="0"/>
              <a:t> i </a:t>
            </a:r>
            <a:r>
              <a:rPr lang="ru-RU" sz="3200" dirty="0" err="1" smtClean="0"/>
              <a:t>психологiчним</a:t>
            </a:r>
            <a:r>
              <a:rPr lang="ru-RU" sz="3200" dirty="0" smtClean="0"/>
              <a:t> станом хворого, </a:t>
            </a:r>
            <a:r>
              <a:rPr lang="ru-RU" sz="3200" dirty="0" err="1" smtClean="0"/>
              <a:t>функцiями</a:t>
            </a:r>
            <a:r>
              <a:rPr lang="ru-RU" sz="3200" dirty="0" smtClean="0"/>
              <a:t> </a:t>
            </a:r>
            <a:r>
              <a:rPr lang="ru-RU" sz="3200" dirty="0" err="1" smtClean="0"/>
              <a:t>мозкових</a:t>
            </a:r>
            <a:r>
              <a:rPr lang="ru-RU" sz="3200" dirty="0" smtClean="0"/>
              <a:t> структур i </a:t>
            </a:r>
            <a:r>
              <a:rPr lang="ru-RU" sz="3200" dirty="0" err="1" smtClean="0"/>
              <a:t>вищими</a:t>
            </a:r>
            <a:r>
              <a:rPr lang="ru-RU" sz="3200" dirty="0" smtClean="0"/>
              <a:t> </a:t>
            </a:r>
            <a:r>
              <a:rPr lang="ru-RU" sz="3200" dirty="0" err="1" smtClean="0"/>
              <a:t>психiчними</a:t>
            </a:r>
            <a:r>
              <a:rPr lang="ru-RU" sz="3200" dirty="0" smtClean="0"/>
              <a:t> </a:t>
            </a:r>
            <a:r>
              <a:rPr lang="ru-RU" sz="3200" dirty="0" err="1" smtClean="0"/>
              <a:t>функцiями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• прогнозу </a:t>
            </a:r>
            <a:r>
              <a:rPr lang="ru-RU" sz="3200" dirty="0" err="1" smtClean="0"/>
              <a:t>доцiльностi</a:t>
            </a:r>
            <a:r>
              <a:rPr lang="ru-RU" sz="3200" dirty="0" smtClean="0"/>
              <a:t> </a:t>
            </a:r>
            <a:r>
              <a:rPr lang="ru-RU" sz="3200" dirty="0" err="1" smtClean="0"/>
              <a:t>застосування</a:t>
            </a:r>
            <a:r>
              <a:rPr lang="ru-RU" sz="3200" dirty="0" smtClean="0"/>
              <a:t> тих </a:t>
            </a:r>
            <a:r>
              <a:rPr lang="ru-RU" sz="3200" dirty="0" err="1" smtClean="0"/>
              <a:t>чи</a:t>
            </a:r>
            <a:r>
              <a:rPr lang="ru-RU" sz="3200" dirty="0" smtClean="0"/>
              <a:t> </a:t>
            </a:r>
            <a:r>
              <a:rPr lang="ru-RU" sz="3200" dirty="0" err="1" smtClean="0"/>
              <a:t>iнших</a:t>
            </a:r>
            <a:r>
              <a:rPr lang="ru-RU" sz="3200" dirty="0" smtClean="0"/>
              <a:t> форм </a:t>
            </a:r>
            <a:r>
              <a:rPr lang="ru-RU" sz="3200" dirty="0" err="1" smtClean="0"/>
              <a:t>нейрореаб</a:t>
            </a:r>
            <a:r>
              <a:rPr lang="en-US" sz="3200" dirty="0" smtClean="0"/>
              <a:t>i</a:t>
            </a:r>
            <a:r>
              <a:rPr lang="ru-RU" sz="3200" dirty="0" smtClean="0"/>
              <a:t>л</a:t>
            </a:r>
            <a:r>
              <a:rPr lang="en-US" sz="3200" dirty="0" smtClean="0"/>
              <a:t>i</a:t>
            </a:r>
            <a:r>
              <a:rPr lang="ru-RU" sz="3200" dirty="0" err="1" smtClean="0"/>
              <a:t>тац</a:t>
            </a:r>
            <a:r>
              <a:rPr lang="en-US" sz="3200" dirty="0" smtClean="0"/>
              <a:t>i</a:t>
            </a:r>
            <a:r>
              <a:rPr lang="ru-RU" sz="3200" dirty="0" err="1" smtClean="0"/>
              <a:t>ї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• вир</a:t>
            </a:r>
            <a:r>
              <a:rPr lang="en-US" sz="3200" dirty="0" smtClean="0"/>
              <a:t>i</a:t>
            </a:r>
            <a:r>
              <a:rPr lang="ru-RU" sz="3200" dirty="0" err="1" smtClean="0"/>
              <a:t>шення</a:t>
            </a:r>
            <a:r>
              <a:rPr lang="ru-RU" sz="3200" dirty="0" smtClean="0"/>
              <a:t> </a:t>
            </a:r>
            <a:r>
              <a:rPr lang="ru-RU" sz="3200" dirty="0" err="1" smtClean="0"/>
              <a:t>соц</a:t>
            </a:r>
            <a:r>
              <a:rPr lang="en-US" sz="3200" dirty="0" smtClean="0"/>
              <a:t>i</a:t>
            </a:r>
            <a:r>
              <a:rPr lang="ru-RU" sz="3200" dirty="0" err="1" smtClean="0"/>
              <a:t>ально-психолог</a:t>
            </a:r>
            <a:r>
              <a:rPr lang="en-US" sz="3200" dirty="0" smtClean="0"/>
              <a:t>i</a:t>
            </a:r>
            <a:r>
              <a:rPr lang="ru-RU" sz="3200" dirty="0" err="1" smtClean="0"/>
              <a:t>чних</a:t>
            </a:r>
            <a:r>
              <a:rPr lang="ru-RU" sz="3200" dirty="0" smtClean="0"/>
              <a:t>, </a:t>
            </a:r>
            <a:r>
              <a:rPr lang="ru-RU" sz="3200" dirty="0" err="1" smtClean="0"/>
              <a:t>соц</a:t>
            </a:r>
            <a:r>
              <a:rPr lang="en-US" sz="3200" dirty="0" smtClean="0"/>
              <a:t>i</a:t>
            </a:r>
            <a:r>
              <a:rPr lang="ru-RU" sz="3200" dirty="0" err="1" smtClean="0"/>
              <a:t>ально-побутових</a:t>
            </a:r>
            <a:r>
              <a:rPr lang="ru-RU" sz="3200" dirty="0" smtClean="0"/>
              <a:t> </a:t>
            </a:r>
            <a:r>
              <a:rPr lang="en-US" sz="3200" dirty="0" smtClean="0"/>
              <a:t>i</a:t>
            </a:r>
            <a:r>
              <a:rPr lang="uk-UA" sz="3200" dirty="0" smtClean="0"/>
              <a:t> </a:t>
            </a:r>
            <a:r>
              <a:rPr lang="ru-RU" sz="3200" dirty="0" err="1" smtClean="0"/>
              <a:t>соц</a:t>
            </a:r>
            <a:r>
              <a:rPr lang="en-US" sz="3200" dirty="0" smtClean="0"/>
              <a:t>i</a:t>
            </a:r>
            <a:r>
              <a:rPr lang="ru-RU" sz="3200" dirty="0" err="1" smtClean="0"/>
              <a:t>ально-економ</a:t>
            </a:r>
            <a:r>
              <a:rPr lang="en-US" sz="3200" dirty="0" smtClean="0"/>
              <a:t>i</a:t>
            </a:r>
            <a:r>
              <a:rPr lang="ru-RU" sz="3200" dirty="0" err="1" smtClean="0"/>
              <a:t>чних</a:t>
            </a:r>
            <a:r>
              <a:rPr lang="ru-RU" sz="3200" dirty="0" smtClean="0"/>
              <a:t> проблем;</a:t>
            </a:r>
          </a:p>
          <a:p>
            <a:pPr>
              <a:buNone/>
            </a:pPr>
            <a:r>
              <a:rPr lang="ru-RU" sz="3200" dirty="0" smtClean="0"/>
              <a:t>• </a:t>
            </a:r>
            <a:r>
              <a:rPr lang="ru-RU" sz="3200" dirty="0" err="1" smtClean="0"/>
              <a:t>залучення</a:t>
            </a:r>
            <a:r>
              <a:rPr lang="ru-RU" sz="3200" dirty="0" smtClean="0"/>
              <a:t> до </a:t>
            </a:r>
            <a:r>
              <a:rPr lang="ru-RU" sz="3200" dirty="0" err="1" smtClean="0"/>
              <a:t>реабiлiтацiйного</a:t>
            </a:r>
            <a:r>
              <a:rPr lang="ru-RU" sz="3200" dirty="0" smtClean="0"/>
              <a:t> </a:t>
            </a:r>
            <a:r>
              <a:rPr lang="ru-RU" sz="3200" dirty="0" err="1" smtClean="0"/>
              <a:t>процесу</a:t>
            </a:r>
            <a:r>
              <a:rPr lang="ru-RU" sz="3200" dirty="0" smtClean="0"/>
              <a:t> </a:t>
            </a:r>
            <a:r>
              <a:rPr lang="ru-RU" sz="3200" dirty="0" err="1" smtClean="0"/>
              <a:t>членiв</a:t>
            </a:r>
            <a:r>
              <a:rPr lang="ru-RU" sz="3200" dirty="0" smtClean="0"/>
              <a:t> </a:t>
            </a:r>
            <a:r>
              <a:rPr lang="ru-RU" sz="3200" dirty="0" err="1" smtClean="0"/>
              <a:t>сiм’ї</a:t>
            </a:r>
            <a:r>
              <a:rPr lang="ru-RU" sz="3200" dirty="0" smtClean="0"/>
              <a:t> на </a:t>
            </a:r>
            <a:r>
              <a:rPr lang="ru-RU" sz="3200" dirty="0" err="1" smtClean="0"/>
              <a:t>всiх</a:t>
            </a:r>
            <a:r>
              <a:rPr lang="ru-RU" sz="3200" dirty="0" smtClean="0"/>
              <a:t> </a:t>
            </a:r>
            <a:r>
              <a:rPr lang="ru-RU" sz="3200" dirty="0" err="1" smtClean="0"/>
              <a:t>етапах</a:t>
            </a:r>
            <a:r>
              <a:rPr lang="ru-RU" sz="3200" dirty="0" smtClean="0"/>
              <a:t> </a:t>
            </a:r>
            <a:r>
              <a:rPr lang="ru-RU" sz="3200" dirty="0" err="1" smtClean="0"/>
              <a:t>захворювання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• </a:t>
            </a:r>
            <a:r>
              <a:rPr lang="ru-RU" sz="3200" dirty="0" err="1" smtClean="0"/>
              <a:t>вирiшення</a:t>
            </a:r>
            <a:r>
              <a:rPr lang="ru-RU" sz="3200" dirty="0" smtClean="0"/>
              <a:t> проблем </a:t>
            </a:r>
            <a:r>
              <a:rPr lang="ru-RU" sz="3200" dirty="0" err="1" smtClean="0"/>
              <a:t>моральної</a:t>
            </a:r>
            <a:r>
              <a:rPr lang="ru-RU" sz="3200" dirty="0" smtClean="0"/>
              <a:t> </a:t>
            </a:r>
            <a:r>
              <a:rPr lang="ru-RU" sz="3200" dirty="0" err="1" smtClean="0"/>
              <a:t>пiдтримки</a:t>
            </a:r>
            <a:r>
              <a:rPr lang="ru-RU" sz="3200" dirty="0" smtClean="0"/>
              <a:t> та </a:t>
            </a:r>
            <a:r>
              <a:rPr lang="ru-RU" sz="3200" dirty="0" err="1" smtClean="0"/>
              <a:t>мотивацiї</a:t>
            </a:r>
            <a:r>
              <a:rPr lang="ru-RU" sz="3200" dirty="0" smtClean="0"/>
              <a:t> хворого до </a:t>
            </a:r>
            <a:r>
              <a:rPr lang="ru-RU" sz="3200" dirty="0" err="1" smtClean="0"/>
              <a:t>одужання</a:t>
            </a:r>
            <a:r>
              <a:rPr lang="ru-RU" sz="3200" dirty="0" smtClean="0"/>
              <a:t>.</a:t>
            </a:r>
            <a:endParaRPr lang="uk-UA" sz="3200" dirty="0">
              <a:effectLst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5625802" y="219150"/>
            <a:ext cx="8506123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 smtClean="0"/>
              <a:t>Ефективна</a:t>
            </a:r>
            <a:r>
              <a:rPr lang="ru-RU" sz="4800" dirty="0" smtClean="0"/>
              <a:t> </a:t>
            </a:r>
            <a:r>
              <a:rPr lang="ru-RU" sz="4800" dirty="0" err="1" smtClean="0"/>
              <a:t>нейрореабiлiтацiя</a:t>
            </a:r>
            <a:r>
              <a:rPr lang="ru-RU" sz="4800" dirty="0" smtClean="0"/>
              <a:t> за </a:t>
            </a:r>
            <a:r>
              <a:rPr lang="ru-RU" sz="4800" dirty="0" err="1" smtClean="0"/>
              <a:t>умови</a:t>
            </a:r>
            <a:r>
              <a:rPr lang="ru-RU" sz="4800" dirty="0" smtClean="0"/>
              <a:t>: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45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131925" cy="11239500"/>
          </a:xfrm>
          <a:prstGeom prst="rect">
            <a:avLst/>
          </a:prstGeom>
          <a:noFill/>
        </p:spPr>
      </p:pic>
      <p:sp>
        <p:nvSpPr>
          <p:cNvPr id="419842" name="Rectangle 2"/>
          <p:cNvSpPr>
            <a:spLocks noChangeArrowheads="1"/>
          </p:cNvSpPr>
          <p:nvPr/>
        </p:nvSpPr>
        <p:spPr bwMode="auto">
          <a:xfrm>
            <a:off x="9831388" y="9525000"/>
            <a:ext cx="43005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5" tIns="45712" rIns="91415" bIns="45712">
            <a:spAutoFit/>
          </a:bodyPr>
          <a:lstStyle/>
          <a:p>
            <a:pPr algn="r" eaLnBrk="0" hangingPunct="0">
              <a:spcBef>
                <a:spcPct val="50000"/>
              </a:spcBef>
            </a:pPr>
            <a:endParaRPr lang="uk-UA" sz="3200" b="1">
              <a:solidFill>
                <a:srgbClr val="6600CC"/>
              </a:solidFill>
              <a:latin typeface="Arial" pitchFamily="34" charset="0"/>
            </a:endParaRPr>
          </a:p>
          <a:p>
            <a:pPr algn="r" eaLnBrk="0" hangingPunct="0">
              <a:spcBef>
                <a:spcPct val="50000"/>
              </a:spcBef>
            </a:pPr>
            <a:endParaRPr lang="uk-UA" sz="3200" b="1">
              <a:solidFill>
                <a:srgbClr val="6600CC"/>
              </a:solidFill>
              <a:latin typeface="Arial" pitchFamily="34" charset="0"/>
            </a:endParaRPr>
          </a:p>
        </p:txBody>
      </p:sp>
      <p:sp>
        <p:nvSpPr>
          <p:cNvPr id="419844" name="Rectangle 4"/>
          <p:cNvSpPr>
            <a:spLocks noChangeArrowheads="1"/>
          </p:cNvSpPr>
          <p:nvPr/>
        </p:nvSpPr>
        <p:spPr bwMode="auto">
          <a:xfrm>
            <a:off x="441325" y="434975"/>
            <a:ext cx="9936163" cy="710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i="1">
                <a:solidFill>
                  <a:srgbClr val="000099"/>
                </a:solidFill>
                <a:latin typeface="BalticaC-Italic" charset="-52"/>
              </a:rPr>
              <a:t>Неодмінна умова успіху в боротьбі</a:t>
            </a:r>
          </a:p>
          <a:p>
            <a:pPr>
              <a:spcBef>
                <a:spcPct val="50000"/>
              </a:spcBef>
            </a:pPr>
            <a:r>
              <a:rPr lang="ru-RU" sz="4000" b="1" i="1">
                <a:solidFill>
                  <a:srgbClr val="000099"/>
                </a:solidFill>
                <a:latin typeface="BalticaC-Italic" charset="-52"/>
              </a:rPr>
              <a:t>з хворобою – це постійна робота</a:t>
            </a:r>
          </a:p>
          <a:p>
            <a:pPr>
              <a:spcBef>
                <a:spcPct val="50000"/>
              </a:spcBef>
            </a:pPr>
            <a:r>
              <a:rPr lang="ru-RU" sz="4000" b="1" i="1">
                <a:solidFill>
                  <a:srgbClr val="000099"/>
                </a:solidFill>
                <a:latin typeface="BalticaC-Italic" charset="-52"/>
              </a:rPr>
              <a:t>реабілітаційної команди з пацієнтом</a:t>
            </a:r>
          </a:p>
          <a:p>
            <a:pPr>
              <a:spcBef>
                <a:spcPct val="50000"/>
              </a:spcBef>
            </a:pPr>
            <a:r>
              <a:rPr lang="ru-RU" sz="4000" b="1" i="1">
                <a:solidFill>
                  <a:srgbClr val="000099"/>
                </a:solidFill>
                <a:latin typeface="BalticaC-Italic" charset="-52"/>
              </a:rPr>
              <a:t>та невтомна боротьба пацієнта</a:t>
            </a:r>
          </a:p>
          <a:p>
            <a:pPr>
              <a:spcBef>
                <a:spcPct val="50000"/>
              </a:spcBef>
            </a:pPr>
            <a:r>
              <a:rPr lang="ru-RU" sz="4000" b="1" i="1">
                <a:solidFill>
                  <a:srgbClr val="000099"/>
                </a:solidFill>
                <a:latin typeface="BalticaC-Italic" charset="-52"/>
              </a:rPr>
              <a:t>з хворобою. Хвороба полишає </a:t>
            </a:r>
          </a:p>
          <a:p>
            <a:pPr>
              <a:spcBef>
                <a:spcPct val="50000"/>
              </a:spcBef>
            </a:pPr>
            <a:r>
              <a:rPr lang="ru-RU" sz="4000" b="1" i="1">
                <a:solidFill>
                  <a:srgbClr val="000099"/>
                </a:solidFill>
                <a:latin typeface="BalticaC-Italic" charset="-52"/>
              </a:rPr>
              <a:t>організм лише тоді, коли їй </a:t>
            </a:r>
          </a:p>
          <a:p>
            <a:pPr>
              <a:spcBef>
                <a:spcPct val="50000"/>
              </a:spcBef>
            </a:pPr>
            <a:r>
              <a:rPr lang="ru-RU" sz="4000" b="1" i="1">
                <a:solidFill>
                  <a:srgbClr val="000099"/>
                </a:solidFill>
                <a:latin typeface="BalticaC-Italic" charset="-52"/>
              </a:rPr>
              <a:t>робиться незатишно в душі й тілі </a:t>
            </a:r>
          </a:p>
          <a:p>
            <a:pPr>
              <a:spcBef>
                <a:spcPct val="50000"/>
              </a:spcBef>
            </a:pPr>
            <a:r>
              <a:rPr lang="ru-RU" sz="4000" b="1" i="1">
                <a:solidFill>
                  <a:srgbClr val="000099"/>
                </a:solidFill>
                <a:latin typeface="BalticaC-Italic" charset="-52"/>
              </a:rPr>
              <a:t>людини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0738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89" y="2955454"/>
            <a:ext cx="12745417" cy="67437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4000" b="1" dirty="0" smtClean="0">
                <a:solidFill>
                  <a:srgbClr val="FFCCCC"/>
                </a:solidFill>
                <a:latin typeface="Tahoma" pitchFamily="34" charset="0"/>
                <a:cs typeface="Tahoma" pitchFamily="34" charset="0"/>
              </a:rPr>
              <a:t>Основний профіль надання медичної допомоги</a:t>
            </a:r>
            <a:r>
              <a:rPr lang="uk-UA" sz="4000" b="1" dirty="0" smtClean="0">
                <a:effectLst/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uk-UA" sz="4000" dirty="0" smtClean="0">
                <a:effectLst/>
                <a:latin typeface="Tahoma" pitchFamily="34" charset="0"/>
                <a:cs typeface="Tahoma" pitchFamily="34" charset="0"/>
              </a:rPr>
              <a:t> всебічний комплексний клініко-інструментальний огляд пацієнтів психоневрологічного та судинного профілю;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4000" dirty="0" smtClean="0">
              <a:effectLst/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uk-UA" sz="4000" dirty="0" smtClean="0">
                <a:effectLst/>
                <a:latin typeface="Tahoma" pitchFamily="34" charset="0"/>
                <a:cs typeface="Tahoma" pitchFamily="34" charset="0"/>
              </a:rPr>
              <a:t> індивідуальний підбір адекватних медикаментозних середників;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endParaRPr lang="uk-UA" sz="4000" dirty="0" smtClean="0">
              <a:effectLst/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uk-UA" sz="4000" dirty="0" smtClean="0">
                <a:effectLst/>
                <a:latin typeface="Tahoma" pitchFamily="34" charset="0"/>
                <a:cs typeface="Tahoma" pitchFamily="34" charset="0"/>
              </a:rPr>
              <a:t>проведення необхідної </a:t>
            </a:r>
            <a:r>
              <a:rPr lang="uk-UA" sz="4000" dirty="0" err="1" smtClean="0">
                <a:effectLst/>
                <a:latin typeface="Tahoma" pitchFamily="34" charset="0"/>
                <a:cs typeface="Tahoma" pitchFamily="34" charset="0"/>
              </a:rPr>
              <a:t>психокорекційної</a:t>
            </a:r>
            <a:r>
              <a:rPr lang="uk-UA" sz="4000" dirty="0" smtClean="0">
                <a:effectLst/>
                <a:latin typeface="Tahoma" pitchFamily="34" charset="0"/>
                <a:cs typeface="Tahoma" pitchFamily="34" charset="0"/>
              </a:rPr>
              <a:t> та реабілітаційної роботи. </a:t>
            </a:r>
            <a:endParaRPr lang="uk-UA" sz="4000" dirty="0"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5625802" y="219150"/>
            <a:ext cx="8506123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latin typeface="Tahoma" pitchFamily="34" charset="0"/>
                <a:cs typeface="Tahoma" pitchFamily="34" charset="0"/>
              </a:rPr>
              <a:t>Наукові</a:t>
            </a:r>
            <a:r>
              <a:rPr lang="ru-RU" sz="4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4400" b="1" dirty="0" err="1" smtClean="0">
                <a:latin typeface="Tahoma" pitchFamily="34" charset="0"/>
                <a:cs typeface="Tahoma" pitchFamily="34" charset="0"/>
              </a:rPr>
              <a:t>підходи</a:t>
            </a:r>
            <a:r>
              <a:rPr lang="ru-RU" sz="4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4400" b="1" dirty="0" err="1" smtClean="0">
                <a:latin typeface="Tahoma" pitchFamily="34" charset="0"/>
                <a:cs typeface="Tahoma" pitchFamily="34" charset="0"/>
              </a:rPr>
              <a:t>й</a:t>
            </a:r>
            <a:r>
              <a:rPr lang="ru-RU" sz="4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4400" b="1" dirty="0" err="1" smtClean="0">
                <a:latin typeface="Tahoma" pitchFamily="34" charset="0"/>
                <a:cs typeface="Tahoma" pitchFamily="34" charset="0"/>
              </a:rPr>
              <a:t>алгоритми</a:t>
            </a:r>
            <a:r>
              <a:rPr lang="ru-RU" sz="4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4400" b="1" dirty="0" err="1" smtClean="0">
                <a:latin typeface="Tahoma" pitchFamily="34" charset="0"/>
                <a:cs typeface="Tahoma" pitchFamily="34" charset="0"/>
              </a:rPr>
              <a:t>реабілітації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513234" y="219150"/>
            <a:ext cx="13618691" cy="2160240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/>
              <a:t>ІНДИВІДУАЛЬНО ОРІЄНТОВАНА КОМПЛЕКСНА РЕАБІЛІТАЦІЯ ПАЦІЄНТА</a:t>
            </a:r>
            <a:endParaRPr lang="ru-RU" sz="3600" dirty="0" smtClean="0"/>
          </a:p>
          <a:p>
            <a:pPr algn="ctr"/>
            <a:r>
              <a:rPr lang="uk-UA" sz="2800" dirty="0" smtClean="0"/>
              <a:t>Патент </a:t>
            </a:r>
            <a:r>
              <a:rPr lang="uk-UA" sz="2800" dirty="0" err="1" smtClean="0"/>
              <a:t>Держпатенту</a:t>
            </a:r>
            <a:r>
              <a:rPr lang="uk-UA" sz="2800" dirty="0" smtClean="0"/>
              <a:t> України № 72725 від 31.12.2003 р. </a:t>
            </a:r>
            <a:r>
              <a:rPr lang="uk-UA" sz="2800" dirty="0" err="1" smtClean="0"/>
              <a:t>“Спосіб</a:t>
            </a:r>
            <a:r>
              <a:rPr lang="uk-UA" sz="2800" dirty="0" smtClean="0"/>
              <a:t> </a:t>
            </a:r>
            <a:r>
              <a:rPr lang="uk-UA" sz="2800" dirty="0" err="1" smtClean="0"/>
              <a:t>нейрореабілітації</a:t>
            </a:r>
            <a:r>
              <a:rPr lang="uk-UA" sz="2800" dirty="0" smtClean="0"/>
              <a:t> хворих на </a:t>
            </a:r>
            <a:r>
              <a:rPr lang="uk-UA" sz="2800" dirty="0" err="1" smtClean="0"/>
              <a:t>апалічний</a:t>
            </a:r>
            <a:r>
              <a:rPr lang="uk-UA" sz="2800" dirty="0" smtClean="0"/>
              <a:t> </a:t>
            </a:r>
            <a:r>
              <a:rPr lang="uk-UA" sz="2800" dirty="0" err="1" smtClean="0"/>
              <a:t>синдром”</a:t>
            </a:r>
            <a:endParaRPr lang="ru-RU" sz="2800" dirty="0"/>
          </a:p>
        </p:txBody>
      </p:sp>
      <p:pic>
        <p:nvPicPr>
          <p:cNvPr id="1026" name="Picture 2" descr="cxema n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1466" y="2451398"/>
            <a:ext cx="8531450" cy="871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105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1371278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019350"/>
            <a:ext cx="12719050" cy="67437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sz="4800" dirty="0" err="1" smtClean="0"/>
              <a:t>Клiнiчна</a:t>
            </a:r>
            <a:r>
              <a:rPr lang="uk-UA" sz="4800" dirty="0" smtClean="0"/>
              <a:t> картина захворювання у </a:t>
            </a:r>
            <a:r>
              <a:rPr lang="uk-UA" sz="4800" dirty="0" err="1" smtClean="0"/>
              <a:t>психоневрологiї</a:t>
            </a:r>
            <a:r>
              <a:rPr lang="uk-UA" sz="4800" dirty="0" smtClean="0"/>
              <a:t> </a:t>
            </a:r>
            <a:r>
              <a:rPr lang="uk-UA" sz="4800" dirty="0" err="1" smtClean="0"/>
              <a:t>iстотно</a:t>
            </a:r>
            <a:r>
              <a:rPr lang="uk-UA" sz="4800" dirty="0" smtClean="0"/>
              <a:t> залежить не </a:t>
            </a:r>
            <a:r>
              <a:rPr lang="uk-UA" sz="4800" dirty="0" err="1" smtClean="0"/>
              <a:t>тiльки</a:t>
            </a:r>
            <a:r>
              <a:rPr lang="uk-UA" sz="4800" dirty="0" smtClean="0"/>
              <a:t> </a:t>
            </a:r>
            <a:r>
              <a:rPr lang="uk-UA" sz="4800" dirty="0" err="1" smtClean="0"/>
              <a:t>вiд</a:t>
            </a:r>
            <a:r>
              <a:rPr lang="uk-UA" sz="4800" dirty="0" smtClean="0"/>
              <a:t> соматичного стану, а й </a:t>
            </a:r>
            <a:r>
              <a:rPr lang="uk-UA" sz="4800" dirty="0" err="1" smtClean="0"/>
              <a:t>вiд</a:t>
            </a:r>
            <a:r>
              <a:rPr lang="uk-UA" sz="4800" dirty="0" smtClean="0"/>
              <a:t> </a:t>
            </a:r>
            <a:r>
              <a:rPr lang="uk-UA" sz="4800" dirty="0" err="1" smtClean="0"/>
              <a:t>соцiального</a:t>
            </a:r>
            <a:r>
              <a:rPr lang="uk-UA" sz="4800" dirty="0" smtClean="0"/>
              <a:t> чинника. </a:t>
            </a:r>
          </a:p>
          <a:p>
            <a:pPr>
              <a:buNone/>
            </a:pPr>
            <a:endParaRPr lang="uk-UA" sz="4800" dirty="0" smtClean="0"/>
          </a:p>
          <a:p>
            <a:pPr>
              <a:buNone/>
            </a:pPr>
            <a:r>
              <a:rPr lang="uk-UA" sz="4800" dirty="0" smtClean="0"/>
              <a:t>Значний вплив на </a:t>
            </a:r>
            <a:r>
              <a:rPr lang="uk-UA" sz="4800" dirty="0" err="1" smtClean="0"/>
              <a:t>психiку</a:t>
            </a:r>
            <a:r>
              <a:rPr lang="uk-UA" sz="4800" dirty="0" smtClean="0"/>
              <a:t> хворого, який починає </a:t>
            </a:r>
            <a:r>
              <a:rPr lang="uk-UA" sz="4800" dirty="0" err="1" smtClean="0"/>
              <a:t>оцiнювати</a:t>
            </a:r>
            <a:r>
              <a:rPr lang="uk-UA" sz="4800" dirty="0" smtClean="0"/>
              <a:t> власне </a:t>
            </a:r>
            <a:r>
              <a:rPr lang="uk-UA" sz="4800" dirty="0" err="1" smtClean="0"/>
              <a:t>катастрофiчне</a:t>
            </a:r>
            <a:r>
              <a:rPr lang="uk-UA" sz="4800" dirty="0" smtClean="0"/>
              <a:t> становище, має </a:t>
            </a:r>
            <a:r>
              <a:rPr lang="uk-UA" sz="4800" dirty="0" err="1" smtClean="0"/>
              <a:t>усвiдомлення</a:t>
            </a:r>
            <a:r>
              <a:rPr lang="uk-UA" sz="4800" dirty="0" smtClean="0"/>
              <a:t> власної </a:t>
            </a:r>
            <a:r>
              <a:rPr lang="uk-UA" sz="4800" dirty="0" err="1" smtClean="0"/>
              <a:t>неспроможностi</a:t>
            </a:r>
            <a:r>
              <a:rPr lang="uk-UA" sz="4800" dirty="0" smtClean="0"/>
              <a:t>  порушення мовного </a:t>
            </a:r>
            <a:r>
              <a:rPr lang="uk-UA" sz="4800" dirty="0" err="1" smtClean="0"/>
              <a:t>спiлкування</a:t>
            </a:r>
            <a:r>
              <a:rPr lang="uk-UA" sz="4800" dirty="0" smtClean="0"/>
              <a:t>, </a:t>
            </a:r>
            <a:r>
              <a:rPr lang="uk-UA" sz="4800" dirty="0" err="1" smtClean="0"/>
              <a:t>нездатнiсть</a:t>
            </a:r>
            <a:r>
              <a:rPr lang="uk-UA" sz="4800" dirty="0" smtClean="0"/>
              <a:t> </a:t>
            </a:r>
            <a:r>
              <a:rPr lang="uk-UA" sz="4800" dirty="0" err="1" smtClean="0"/>
              <a:t>самостiйно</a:t>
            </a:r>
            <a:r>
              <a:rPr lang="uk-UA" sz="4800" dirty="0" smtClean="0"/>
              <a:t> пересуватися, </a:t>
            </a:r>
            <a:r>
              <a:rPr lang="uk-UA" sz="4800" dirty="0" err="1" smtClean="0"/>
              <a:t>соцiально-побутова</a:t>
            </a:r>
            <a:r>
              <a:rPr lang="uk-UA" sz="4800" dirty="0" smtClean="0"/>
              <a:t> </a:t>
            </a:r>
            <a:r>
              <a:rPr lang="uk-UA" sz="4800" dirty="0" err="1" smtClean="0"/>
              <a:t>неспроможнiсть</a:t>
            </a:r>
            <a:r>
              <a:rPr lang="uk-UA" sz="4800" dirty="0" smtClean="0"/>
              <a:t>, </a:t>
            </a:r>
            <a:r>
              <a:rPr lang="uk-UA" sz="4800" dirty="0" err="1" smtClean="0"/>
              <a:t>неможливiсть</a:t>
            </a:r>
            <a:r>
              <a:rPr lang="uk-UA" sz="4800" dirty="0" smtClean="0"/>
              <a:t> трудової </a:t>
            </a:r>
            <a:r>
              <a:rPr lang="uk-UA" sz="4800" dirty="0" err="1" smtClean="0"/>
              <a:t>дiяльностi</a:t>
            </a:r>
            <a:r>
              <a:rPr lang="uk-UA" sz="4800" dirty="0" smtClean="0"/>
              <a:t>. </a:t>
            </a:r>
          </a:p>
          <a:p>
            <a:pPr>
              <a:buNone/>
            </a:pPr>
            <a:endParaRPr lang="uk-UA" sz="4800" dirty="0" smtClean="0"/>
          </a:p>
          <a:p>
            <a:pPr>
              <a:buNone/>
            </a:pPr>
            <a:r>
              <a:rPr lang="uk-UA" sz="4800" dirty="0" smtClean="0"/>
              <a:t>Усе це призводить до їх </a:t>
            </a:r>
            <a:r>
              <a:rPr lang="uk-UA" sz="4800" dirty="0" err="1" smtClean="0"/>
              <a:t>соцiальної</a:t>
            </a:r>
            <a:r>
              <a:rPr lang="uk-UA" sz="4800" dirty="0" smtClean="0"/>
              <a:t> </a:t>
            </a:r>
            <a:r>
              <a:rPr lang="uk-UA" sz="4800" dirty="0" err="1" smtClean="0"/>
              <a:t>депривацiї</a:t>
            </a:r>
            <a:r>
              <a:rPr lang="uk-UA" sz="4800" dirty="0" smtClean="0"/>
              <a:t> </a:t>
            </a:r>
            <a:r>
              <a:rPr lang="uk-UA" sz="4800" dirty="0" err="1" smtClean="0"/>
              <a:t>пацiєнта</a:t>
            </a:r>
            <a:r>
              <a:rPr lang="uk-UA" sz="4800" dirty="0" smtClean="0"/>
              <a:t>, основним проявом якої є </a:t>
            </a:r>
            <a:r>
              <a:rPr lang="uk-UA" sz="4800" dirty="0" err="1" smtClean="0"/>
              <a:t>змiна</a:t>
            </a:r>
            <a:r>
              <a:rPr lang="uk-UA" sz="4800" dirty="0" smtClean="0"/>
              <a:t> його становища в </a:t>
            </a:r>
            <a:r>
              <a:rPr lang="uk-UA" sz="4800" dirty="0" err="1" smtClean="0"/>
              <a:t>суспiльствi</a:t>
            </a:r>
            <a:r>
              <a:rPr lang="uk-UA" sz="4800" dirty="0" smtClean="0"/>
              <a:t> та </a:t>
            </a:r>
            <a:r>
              <a:rPr lang="uk-UA" sz="4800" dirty="0" err="1" smtClean="0"/>
              <a:t>сiм’ї</a:t>
            </a:r>
            <a:r>
              <a:rPr lang="uk-UA" sz="4800" dirty="0" smtClean="0"/>
              <a:t>.</a:t>
            </a:r>
            <a:endParaRPr lang="uk-UA" sz="5400" dirty="0"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4458" y="7564350"/>
            <a:ext cx="2268761" cy="345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1371278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019350"/>
            <a:ext cx="12719050" cy="712879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sz="4800" smtClean="0"/>
              <a:t>Депресiї, тяжкi невротичнi стани, суїцидальнi думки та спроби й цiла низка iнших психiчних розладiв у хворого визначають найважливiшi цiлi та завдання лiкування й систему реабiлiтацiйного процесу, при цьому значно зростає роль психiатра та психотерапевта, оскiльки не лише вiд соматичного, але й вiд психiчного стану пацiєнта залежить активнiсть комплексних реабiлiтацiйних заходiв та їхня ефективнiсть. </a:t>
            </a:r>
          </a:p>
          <a:p>
            <a:pPr>
              <a:buNone/>
            </a:pPr>
            <a:endParaRPr lang="uk-UA" sz="4800" smtClean="0"/>
          </a:p>
          <a:p>
            <a:pPr>
              <a:buNone/>
            </a:pPr>
            <a:r>
              <a:rPr lang="uk-UA" sz="4800" smtClean="0"/>
              <a:t>Саме тому нейрореабiлiтацiю слiд розглядати в рамках нейропсихологiї.</a:t>
            </a:r>
            <a:endParaRPr lang="uk-UA" sz="5400">
              <a:effectLst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2" name="Rectangle 4"/>
          <p:cNvSpPr>
            <a:spLocks noChangeArrowheads="1"/>
          </p:cNvSpPr>
          <p:nvPr/>
        </p:nvSpPr>
        <p:spPr bwMode="auto">
          <a:xfrm>
            <a:off x="1982788" y="3354388"/>
            <a:ext cx="121491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0" tIns="45712" rIns="91420" bIns="45712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uk-UA" sz="3200" b="1">
              <a:solidFill>
                <a:srgbClr val="6600CC"/>
              </a:solidFill>
              <a:latin typeface="Arial" pitchFamily="34" charset="0"/>
            </a:endParaRP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>
            <a:off x="185738" y="169863"/>
            <a:ext cx="13744575" cy="10401300"/>
          </a:xfrm>
          <a:prstGeom prst="rect">
            <a:avLst/>
          </a:prstGeom>
          <a:solidFill>
            <a:srgbClr val="85AEFF"/>
          </a:solidFill>
          <a:ln w="161925" cmpd="dbl">
            <a:pattFill prst="solidDmnd">
              <a:fgClr>
                <a:schemeClr val="tx2"/>
              </a:fgClr>
              <a:bgClr>
                <a:schemeClr val="bg2"/>
              </a:bgClr>
            </a:pattFill>
            <a:miter lim="800000"/>
            <a:headEnd/>
            <a:tailEnd/>
          </a:ln>
          <a:effectLst/>
        </p:spPr>
        <p:txBody>
          <a:bodyPr lIns="91420" tIns="152324" rIns="91420" bIns="38084">
            <a:spAutoFit/>
          </a:bodyPr>
          <a:lstStyle/>
          <a:p>
            <a:pPr eaLnBrk="0" hangingPunct="0"/>
            <a:r>
              <a:rPr lang="uk-UA" sz="4400" b="1">
                <a:solidFill>
                  <a:schemeClr val="bg2"/>
                </a:solidFill>
                <a:latin typeface="Times New Roman" pitchFamily="18" charset="0"/>
              </a:rPr>
              <a:t>У нашому суспільстві сформувався стереотип стосовно того, що держава повинна виступати фінансовим спонсором для підтримки хворих і знедолених </a:t>
            </a:r>
            <a:r>
              <a:rPr lang="uk-UA" sz="4400" b="1">
                <a:latin typeface="Times New Roman" pitchFamily="18" charset="0"/>
              </a:rPr>
              <a:t>без спроби повернути їх до соціально активного життя</a:t>
            </a:r>
            <a:r>
              <a:rPr lang="uk-UA" sz="4400" b="1">
                <a:solidFill>
                  <a:schemeClr val="bg2"/>
                </a:solidFill>
                <a:latin typeface="Times New Roman" pitchFamily="18" charset="0"/>
              </a:rPr>
              <a:t>. З іншого боку, пацієнт, який отримує державну дотацію у вигляді пенсії, соціальної дотації тощо, поступово звикає до постійної допомоги, й це </a:t>
            </a:r>
            <a:r>
              <a:rPr lang="uk-UA" sz="4400" b="1">
                <a:latin typeface="Times New Roman" pitchFamily="18" charset="0"/>
              </a:rPr>
              <a:t>зменшує його мотивацію до активного життя</a:t>
            </a:r>
            <a:r>
              <a:rPr lang="uk-UA" sz="4400" b="1">
                <a:solidFill>
                  <a:schemeClr val="bg2"/>
                </a:solidFill>
                <a:latin typeface="Times New Roman" pitchFamily="18" charset="0"/>
              </a:rPr>
              <a:t>.</a:t>
            </a:r>
          </a:p>
          <a:p>
            <a:pPr eaLnBrk="0" hangingPunct="0"/>
            <a:r>
              <a:rPr lang="uk-UA" sz="4400" b="1">
                <a:solidFill>
                  <a:schemeClr val="bg1"/>
                </a:solidFill>
                <a:latin typeface="Times New Roman" pitchFamily="18" charset="0"/>
              </a:rPr>
              <a:t>Лише за наявності </a:t>
            </a:r>
            <a:r>
              <a:rPr lang="uk-UA" sz="4400" b="1">
                <a:latin typeface="Times New Roman" pitchFamily="18" charset="0"/>
              </a:rPr>
              <a:t>стимуляції до праці та орієнтації на соціальну значущість кожної особистості</a:t>
            </a:r>
            <a:r>
              <a:rPr lang="uk-UA" sz="4400" b="1">
                <a:solidFill>
                  <a:schemeClr val="bg1"/>
                </a:solidFill>
                <a:latin typeface="Times New Roman" pitchFamily="18" charset="0"/>
              </a:rPr>
              <a:t>, наше суспільство може сподіватися на зміну пріоритетів в інвалідів: має превалювати потреба </a:t>
            </a:r>
            <a:r>
              <a:rPr lang="uk-UA" sz="4400" b="1">
                <a:latin typeface="Times New Roman" pitchFamily="18" charset="0"/>
              </a:rPr>
              <a:t>раціонального працевлаштування</a:t>
            </a:r>
            <a:r>
              <a:rPr lang="uk-UA" sz="4400" b="1">
                <a:solidFill>
                  <a:schemeClr val="bg1"/>
                </a:solidFill>
                <a:latin typeface="Times New Roman" pitchFamily="18" charset="0"/>
              </a:rPr>
              <a:t>, а не просто одержання пенсії з інвалідності.</a:t>
            </a:r>
            <a:endParaRPr lang="uk-UA" sz="4400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50534" name="Rectangle 6"/>
          <p:cNvSpPr>
            <a:spLocks noChangeArrowheads="1"/>
          </p:cNvSpPr>
          <p:nvPr/>
        </p:nvSpPr>
        <p:spPr bwMode="auto">
          <a:xfrm>
            <a:off x="6351588" y="4903788"/>
            <a:ext cx="141319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704" name="Picture 8" descr="carpathians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131925" cy="11957050"/>
          </a:xfrm>
          <a:prstGeom prst="rect">
            <a:avLst/>
          </a:prstGeom>
          <a:noFill/>
        </p:spPr>
      </p:pic>
      <p:sp>
        <p:nvSpPr>
          <p:cNvPr id="9" name="Облако 8"/>
          <p:cNvSpPr/>
          <p:nvPr/>
        </p:nvSpPr>
        <p:spPr>
          <a:xfrm rot="535726">
            <a:off x="91552" y="607097"/>
            <a:ext cx="14131925" cy="10012238"/>
          </a:xfrm>
          <a:prstGeom prst="cloud">
            <a:avLst/>
          </a:prstGeom>
          <a:solidFill>
            <a:srgbClr val="CC997A">
              <a:alpha val="51000"/>
            </a:srgbClr>
          </a:solidFill>
          <a:ln>
            <a:solidFill>
              <a:srgbClr val="993300">
                <a:alpha val="6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3698" name="Rectangle 2"/>
          <p:cNvSpPr>
            <a:spLocks noChangeArrowheads="1"/>
          </p:cNvSpPr>
          <p:nvPr/>
        </p:nvSpPr>
        <p:spPr bwMode="auto">
          <a:xfrm>
            <a:off x="1982788" y="3354388"/>
            <a:ext cx="121491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0" tIns="45712" rIns="91420" bIns="45712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uk-UA" sz="3200" b="1">
              <a:solidFill>
                <a:srgbClr val="6600CC"/>
              </a:solidFill>
              <a:latin typeface="Arial" pitchFamily="34" charset="0"/>
            </a:endParaRPr>
          </a:p>
        </p:txBody>
      </p:sp>
      <p:sp>
        <p:nvSpPr>
          <p:cNvPr id="413699" name="Rectangle 3"/>
          <p:cNvSpPr>
            <a:spLocks noChangeArrowheads="1"/>
          </p:cNvSpPr>
          <p:nvPr/>
        </p:nvSpPr>
        <p:spPr bwMode="auto">
          <a:xfrm>
            <a:off x="6351588" y="4903788"/>
            <a:ext cx="141319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3701" name="Rectangle 5"/>
          <p:cNvSpPr>
            <a:spLocks noChangeArrowheads="1"/>
          </p:cNvSpPr>
          <p:nvPr/>
        </p:nvSpPr>
        <p:spPr bwMode="auto">
          <a:xfrm>
            <a:off x="1089298" y="2163366"/>
            <a:ext cx="12601400" cy="6863407"/>
          </a:xfrm>
          <a:prstGeom prst="rect">
            <a:avLst/>
          </a:prstGeom>
          <a:noFill/>
          <a:ln w="88900" cmpd="dbl">
            <a:noFill/>
            <a:miter lim="800000"/>
            <a:headEnd/>
            <a:tailEnd/>
          </a:ln>
          <a:effectLst/>
        </p:spPr>
        <p:txBody>
          <a:bodyPr wrap="square" lIns="91429" tIns="45715" rIns="91429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Дуже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важливою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є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проблема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дітей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інвалідів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. Статус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дитини-інваліда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автоматично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призводить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до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виключення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з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кадрових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ресурсів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як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мінімум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одного родича для догляду за такою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дитиною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.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Далі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вектор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старань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батьків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спрямовано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на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оформлення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пенсії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.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Наступний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крок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– як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вижити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.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Питання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лікування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та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інтенсивної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безперервної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реабілітації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відходить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на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задній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план. У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ліпшому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разі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такі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пацієнти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отримують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необхідні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курси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лікування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й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</a:t>
            </a:r>
            <a:r>
              <a:rPr lang="ru-RU" sz="4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реабілітації</a:t>
            </a: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 один раз на квартал.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1371278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019350"/>
            <a:ext cx="12719050" cy="67437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5400" dirty="0" err="1" smtClean="0"/>
              <a:t>Сьогоднi</a:t>
            </a:r>
            <a:r>
              <a:rPr lang="uk-UA" sz="5400" dirty="0" smtClean="0"/>
              <a:t> в </a:t>
            </a:r>
            <a:r>
              <a:rPr lang="uk-UA" sz="5400" dirty="0" err="1" smtClean="0"/>
              <a:t>Українi</a:t>
            </a:r>
            <a:r>
              <a:rPr lang="uk-UA" sz="5400" dirty="0" smtClean="0"/>
              <a:t> </a:t>
            </a:r>
            <a:r>
              <a:rPr lang="uk-UA" sz="5400" dirty="0" err="1" smtClean="0"/>
              <a:t>реабiлiтацiйний</a:t>
            </a:r>
            <a:r>
              <a:rPr lang="uk-UA" sz="5400" dirty="0" smtClean="0"/>
              <a:t> напрям активно розвивається. </a:t>
            </a:r>
          </a:p>
          <a:p>
            <a:pPr algn="ctr">
              <a:buNone/>
            </a:pPr>
            <a:endParaRPr lang="uk-UA" sz="5400" dirty="0" smtClean="0"/>
          </a:p>
          <a:p>
            <a:pPr algn="ctr">
              <a:buNone/>
            </a:pPr>
            <a:r>
              <a:rPr lang="uk-UA" sz="5400" dirty="0" smtClean="0"/>
              <a:t>Тому на </a:t>
            </a:r>
            <a:r>
              <a:rPr lang="uk-UA" sz="5400" dirty="0" err="1" smtClean="0"/>
              <a:t>базi</a:t>
            </a:r>
            <a:r>
              <a:rPr lang="uk-UA" sz="5400" dirty="0" smtClean="0"/>
              <a:t> </a:t>
            </a:r>
            <a:r>
              <a:rPr lang="uk-UA" sz="5400" dirty="0" err="1" smtClean="0"/>
              <a:t>лiкувальних</a:t>
            </a:r>
            <a:r>
              <a:rPr lang="uk-UA" sz="5400" dirty="0" smtClean="0"/>
              <a:t> </a:t>
            </a:r>
            <a:r>
              <a:rPr lang="uk-UA" sz="5400" dirty="0" err="1" smtClean="0"/>
              <a:t>закладiв</a:t>
            </a:r>
            <a:r>
              <a:rPr lang="uk-UA" sz="5400" dirty="0" smtClean="0"/>
              <a:t> створюються </a:t>
            </a:r>
            <a:r>
              <a:rPr lang="uk-UA" sz="5400" dirty="0" err="1" smtClean="0"/>
              <a:t>вiддiлення</a:t>
            </a:r>
            <a:r>
              <a:rPr lang="uk-UA" sz="5400" dirty="0" smtClean="0"/>
              <a:t> </a:t>
            </a:r>
            <a:r>
              <a:rPr lang="uk-UA" sz="5400" dirty="0" err="1" smtClean="0"/>
              <a:t>реабiлiтацiї</a:t>
            </a:r>
            <a:r>
              <a:rPr lang="uk-UA" sz="5400" dirty="0" smtClean="0"/>
              <a:t> або </a:t>
            </a:r>
            <a:r>
              <a:rPr lang="uk-UA" sz="5400" dirty="0" err="1" smtClean="0"/>
              <a:t>вiдновної</a:t>
            </a:r>
            <a:r>
              <a:rPr lang="uk-UA" sz="5400" dirty="0" smtClean="0"/>
              <a:t> медицини та </a:t>
            </a:r>
            <a:r>
              <a:rPr lang="uk-UA" sz="5400" dirty="0" err="1" smtClean="0"/>
              <a:t>реабiлiтацiйнi</a:t>
            </a:r>
            <a:r>
              <a:rPr lang="uk-UA" sz="5400" dirty="0" smtClean="0"/>
              <a:t> центри.</a:t>
            </a:r>
          </a:p>
          <a:p>
            <a:pPr algn="ctr">
              <a:buNone/>
            </a:pPr>
            <a:endParaRPr lang="uk-UA" sz="5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8250" y="8140030"/>
            <a:ext cx="4057650" cy="2657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750" name="Picture 6" descr="carpatheans1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131925" cy="12099925"/>
          </a:xfrm>
          <a:prstGeom prst="rect">
            <a:avLst/>
          </a:prstGeom>
          <a:noFill/>
        </p:spPr>
      </p:pic>
      <p:sp>
        <p:nvSpPr>
          <p:cNvPr id="415746" name="Rectangle 2"/>
          <p:cNvSpPr>
            <a:spLocks noChangeArrowheads="1"/>
          </p:cNvSpPr>
          <p:nvPr/>
        </p:nvSpPr>
        <p:spPr bwMode="auto">
          <a:xfrm>
            <a:off x="1982788" y="3354388"/>
            <a:ext cx="121491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0" tIns="45712" rIns="91420" bIns="45712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uk-UA" sz="3200" b="1">
              <a:solidFill>
                <a:srgbClr val="6600CC"/>
              </a:solidFill>
              <a:latin typeface="Arial" pitchFamily="34" charset="0"/>
            </a:endParaRPr>
          </a:p>
        </p:txBody>
      </p:sp>
      <p:sp>
        <p:nvSpPr>
          <p:cNvPr id="415747" name="Rectangle 3"/>
          <p:cNvSpPr>
            <a:spLocks noChangeArrowheads="1"/>
          </p:cNvSpPr>
          <p:nvPr/>
        </p:nvSpPr>
        <p:spPr bwMode="auto">
          <a:xfrm>
            <a:off x="6351588" y="4903788"/>
            <a:ext cx="141319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5749" name="Rectangle 5"/>
          <p:cNvSpPr>
            <a:spLocks noChangeArrowheads="1"/>
          </p:cNvSpPr>
          <p:nvPr/>
        </p:nvSpPr>
        <p:spPr bwMode="auto">
          <a:xfrm>
            <a:off x="531813" y="0"/>
            <a:ext cx="13600112" cy="813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solidFill>
                  <a:schemeClr val="bg2"/>
                </a:solidFill>
                <a:latin typeface="BalticaC" charset="-52"/>
              </a:rPr>
              <a:t>Тому доконечно потрібна державна програма підготовки реабілітаційних команд, які взяли б на себе професіональну роботу з такими дітьми, на противагу аматорським намаганням деяких мам на власний розсуд інтерпретувати проведення реабілітаційних занять. </a:t>
            </a:r>
            <a:endParaRPr lang="uk-UA" sz="4400" b="1">
              <a:solidFill>
                <a:schemeClr val="bg2"/>
              </a:solidFill>
              <a:latin typeface="BalticaC" charset="-52"/>
            </a:endParaRPr>
          </a:p>
          <a:p>
            <a:pPr>
              <a:spcBef>
                <a:spcPct val="50000"/>
              </a:spcBef>
            </a:pPr>
            <a:r>
              <a:rPr lang="ru-RU" sz="4400" b="1">
                <a:solidFill>
                  <a:schemeClr val="bg2"/>
                </a:solidFill>
                <a:latin typeface="BalticaC" charset="-52"/>
              </a:rPr>
              <a:t>Окрім того, слід об'єднати зусилля соціальних служб, інших допоміжних служб профорієнтації для того, щоб якісно вести пацієнта й через певні проміжки часу демонструвати досягнуті результати.</a:t>
            </a:r>
            <a:endParaRPr lang="ru-RU" sz="4400" b="1">
              <a:solidFill>
                <a:schemeClr val="bg2"/>
              </a:solidFill>
              <a:latin typeface="BalticaC-Italic" charset="-52"/>
            </a:endParaRPr>
          </a:p>
          <a:p>
            <a:pPr>
              <a:spcBef>
                <a:spcPct val="50000"/>
              </a:spcBef>
            </a:pPr>
            <a:endParaRPr lang="ru-RU" sz="4400" b="1">
              <a:solidFill>
                <a:schemeClr val="bg2"/>
              </a:solidFill>
              <a:latin typeface="BalticaC" charset="-5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4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7400" y="6626225"/>
            <a:ext cx="54737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54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9025" y="7204075"/>
            <a:ext cx="5832475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945282" y="579190"/>
            <a:ext cx="12961440" cy="5832648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Наш досвід показує, що такий пацієнт для досягнення стабільного результату повинен щоденно отримувати повний комплекс реабілітаційних заходів як у руховій, так і в мовній, логічній, психологічній та інших сферах для формування гармонійної особистості, а не вибіркової стимуляції однієї функції на тлі мозаїчного формування різних функцій організму. </a:t>
            </a:r>
            <a:endParaRPr lang="uk-UA" sz="36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1371278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019350"/>
            <a:ext cx="12719050" cy="674370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5400" dirty="0" err="1" smtClean="0">
                <a:effectLst/>
              </a:rPr>
              <a:t>Завдяки</a:t>
            </a:r>
            <a:r>
              <a:rPr lang="ru-RU" sz="5400" dirty="0" smtClean="0">
                <a:effectLst/>
              </a:rPr>
              <a:t> правильно </a:t>
            </a:r>
            <a:r>
              <a:rPr lang="ru-RU" sz="5400" dirty="0" err="1" smtClean="0">
                <a:effectLst/>
              </a:rPr>
              <a:t>органiзованому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процесовi</a:t>
            </a:r>
            <a:r>
              <a:rPr lang="ru-RU" sz="5400" dirty="0" smtClean="0">
                <a:effectLst/>
              </a:rPr>
              <a:t> </a:t>
            </a:r>
            <a:r>
              <a:rPr lang="ru-RU" sz="5400" b="1" u="sng" dirty="0" err="1" smtClean="0">
                <a:effectLst/>
              </a:rPr>
              <a:t>індивідуально-орієнтованої</a:t>
            </a:r>
            <a:r>
              <a:rPr lang="ru-RU" sz="5400" b="1" u="sng" dirty="0" smtClean="0">
                <a:effectLst/>
              </a:rPr>
              <a:t> </a:t>
            </a:r>
            <a:r>
              <a:rPr lang="ru-RU" sz="5400" b="1" u="sng" dirty="0" err="1" smtClean="0">
                <a:effectLst/>
              </a:rPr>
              <a:t>реабiлiтацiї</a:t>
            </a:r>
            <a:r>
              <a:rPr lang="ru-RU" sz="5400" dirty="0" smtClean="0">
                <a:effectLst/>
              </a:rPr>
              <a:t>, </a:t>
            </a:r>
            <a:r>
              <a:rPr lang="ru-RU" sz="5400" dirty="0" err="1" smtClean="0">
                <a:effectLst/>
              </a:rPr>
              <a:t>порiвняно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з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наявним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сьогоднi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стандартним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пiдходом</a:t>
            </a:r>
            <a:r>
              <a:rPr lang="ru-RU" sz="5400" dirty="0" smtClean="0">
                <a:effectLst/>
              </a:rPr>
              <a:t>, </a:t>
            </a:r>
            <a:r>
              <a:rPr lang="ru-RU" sz="5400" dirty="0" err="1" smtClean="0">
                <a:effectLst/>
              </a:rPr>
              <a:t>можна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досягти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зростання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ефективностi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лiкування</a:t>
            </a:r>
            <a:r>
              <a:rPr lang="ru-RU" sz="5400" dirty="0" smtClean="0">
                <a:effectLst/>
              </a:rPr>
              <a:t> в </a:t>
            </a:r>
            <a:r>
              <a:rPr lang="ru-RU" sz="5400" dirty="0" err="1" smtClean="0">
                <a:effectLst/>
              </a:rPr>
              <a:t>два-п’ять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разiв</a:t>
            </a:r>
            <a:r>
              <a:rPr lang="ru-RU" sz="5400" dirty="0" smtClean="0">
                <a:effectLst/>
              </a:rPr>
              <a:t> за той </a:t>
            </a:r>
            <a:r>
              <a:rPr lang="ru-RU" sz="5400" dirty="0" err="1" smtClean="0">
                <a:effectLst/>
              </a:rPr>
              <a:t>самий</a:t>
            </a:r>
            <a:r>
              <a:rPr lang="ru-RU" sz="5400" dirty="0" smtClean="0">
                <a:effectLst/>
              </a:rPr>
              <a:t> час та </a:t>
            </a:r>
            <a:r>
              <a:rPr lang="ru-RU" sz="5400" dirty="0" err="1" smtClean="0">
                <a:effectLst/>
              </a:rPr>
              <a:t>утримування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стiйких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позитивних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результатiв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вiд</a:t>
            </a:r>
            <a:r>
              <a:rPr lang="ru-RU" sz="5400" dirty="0" smtClean="0">
                <a:effectLst/>
              </a:rPr>
              <a:t> одного до </a:t>
            </a:r>
            <a:r>
              <a:rPr lang="ru-RU" sz="5400" dirty="0" err="1" smtClean="0">
                <a:effectLst/>
              </a:rPr>
              <a:t>трьох</a:t>
            </a:r>
            <a:r>
              <a:rPr lang="ru-RU" sz="5400" dirty="0" smtClean="0">
                <a:effectLst/>
              </a:rPr>
              <a:t> рок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в.</a:t>
            </a:r>
            <a:endParaRPr lang="uk-UA" sz="5400" dirty="0">
              <a:effectLst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52" name="Picture 16" descr="morning_mist1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789400" cy="11957050"/>
          </a:xfrm>
          <a:prstGeom prst="rect">
            <a:avLst/>
          </a:prstGeom>
          <a:noFill/>
        </p:spPr>
      </p:pic>
      <p:sp>
        <p:nvSpPr>
          <p:cNvPr id="295939" name="Text Box 3"/>
          <p:cNvSpPr txBox="1">
            <a:spLocks noChangeArrowheads="1"/>
          </p:cNvSpPr>
          <p:nvPr/>
        </p:nvSpPr>
        <p:spPr bwMode="auto">
          <a:xfrm>
            <a:off x="2286000" y="3962400"/>
            <a:ext cx="102123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5" tIns="45712" rIns="91415" bIns="45712">
            <a:spAutoFit/>
          </a:bodyPr>
          <a:lstStyle/>
          <a:p>
            <a:pPr>
              <a:spcBef>
                <a:spcPct val="50000"/>
              </a:spcBef>
            </a:pPr>
            <a:endParaRPr lang="uk-UA" sz="6000" b="1">
              <a:latin typeface="Times New Roman" pitchFamily="18" charset="0"/>
            </a:endParaRPr>
          </a:p>
        </p:txBody>
      </p:sp>
      <p:sp>
        <p:nvSpPr>
          <p:cNvPr id="295944" name="Rectangle 8"/>
          <p:cNvSpPr>
            <a:spLocks noChangeArrowheads="1"/>
          </p:cNvSpPr>
          <p:nvPr/>
        </p:nvSpPr>
        <p:spPr bwMode="auto">
          <a:xfrm>
            <a:off x="0" y="939800"/>
            <a:ext cx="13474700" cy="970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>
                <a:solidFill>
                  <a:srgbClr val="003300"/>
                </a:solidFill>
                <a:latin typeface="BalticaC-Bold" charset="-52"/>
              </a:rPr>
              <a:t>МУЛЬТИДИСЦИПЛІНАРНИЙ ПІДХІД ДО ЛІКУВАННЯ: </a:t>
            </a:r>
          </a:p>
          <a:p>
            <a:pPr algn="ctr">
              <a:spcBef>
                <a:spcPct val="50000"/>
              </a:spcBef>
            </a:pPr>
            <a:r>
              <a:rPr lang="uk-UA" sz="3600" b="1">
                <a:solidFill>
                  <a:schemeClr val="bg1"/>
                </a:solidFill>
                <a:latin typeface="BalticaC-Bold" charset="-52"/>
              </a:rPr>
              <a:t>ГАРМОНІЯ ТІЛА ТА ДУШІ</a:t>
            </a:r>
          </a:p>
          <a:p>
            <a:pPr>
              <a:spcBef>
                <a:spcPct val="50000"/>
              </a:spcBef>
            </a:pPr>
            <a:r>
              <a:rPr lang="uk-UA" sz="3600" b="1">
                <a:solidFill>
                  <a:srgbClr val="003300"/>
                </a:solidFill>
                <a:latin typeface="BalticaC-Bold" charset="-52"/>
              </a:rPr>
              <a:t>Психоневрологія</a:t>
            </a:r>
          </a:p>
          <a:p>
            <a:pPr>
              <a:spcBef>
                <a:spcPct val="50000"/>
              </a:spcBef>
            </a:pPr>
            <a:r>
              <a:rPr lang="uk-UA" sz="3600" b="1">
                <a:solidFill>
                  <a:srgbClr val="000000"/>
                </a:solidFill>
                <a:latin typeface="BalticaC" charset="-52"/>
              </a:rPr>
              <a:t>Лікарі нині дедалі частіше стикаються із психосоматичними захворюваннями, в основі яких лежить прагнення втекти від реальності. Пацієнт "іде у хворобу", оскільки не може вирішити свої проблеми. Сьогодні найважливіше надбання психоневрології – це розуміння потреби виявлення психологічних установок та блоків на подальше існування особистості, що дає змогу подолати втрату інтересу до життя або домінування страхів над прагненням діяти після тривалих і руйнівних стресів. Тому в психоневрології на перший план поступово виходить проблема поєднання знань і досвіду психолога, психіатра, невролога, санолога.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894" name="Picture 6" descr="carpatheans3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131925" cy="11668125"/>
          </a:xfrm>
          <a:prstGeom prst="rect">
            <a:avLst/>
          </a:prstGeom>
          <a:noFill/>
        </p:spPr>
      </p:pic>
      <p:sp>
        <p:nvSpPr>
          <p:cNvPr id="421890" name="Text Box 2"/>
          <p:cNvSpPr txBox="1">
            <a:spLocks noChangeArrowheads="1"/>
          </p:cNvSpPr>
          <p:nvPr/>
        </p:nvSpPr>
        <p:spPr bwMode="auto">
          <a:xfrm>
            <a:off x="2286000" y="3962400"/>
            <a:ext cx="102123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5" tIns="45712" rIns="91415" bIns="45712">
            <a:spAutoFit/>
          </a:bodyPr>
          <a:lstStyle/>
          <a:p>
            <a:pPr>
              <a:spcBef>
                <a:spcPct val="50000"/>
              </a:spcBef>
            </a:pPr>
            <a:endParaRPr lang="uk-UA" sz="6000" b="1">
              <a:latin typeface="Times New Roman" pitchFamily="18" charset="0"/>
            </a:endParaRPr>
          </a:p>
        </p:txBody>
      </p:sp>
      <p:sp>
        <p:nvSpPr>
          <p:cNvPr id="421891" name="Rectangle 3"/>
          <p:cNvSpPr>
            <a:spLocks noChangeArrowheads="1"/>
          </p:cNvSpPr>
          <p:nvPr/>
        </p:nvSpPr>
        <p:spPr bwMode="auto">
          <a:xfrm>
            <a:off x="9831388" y="9525000"/>
            <a:ext cx="43005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5" tIns="45712" rIns="91415" bIns="45712">
            <a:spAutoFit/>
          </a:bodyPr>
          <a:lstStyle/>
          <a:p>
            <a:pPr algn="r" eaLnBrk="0" hangingPunct="0">
              <a:spcBef>
                <a:spcPct val="50000"/>
              </a:spcBef>
            </a:pPr>
            <a:endParaRPr lang="uk-UA" sz="3200" b="1">
              <a:solidFill>
                <a:srgbClr val="6600CC"/>
              </a:solidFill>
              <a:latin typeface="Arial" pitchFamily="34" charset="0"/>
            </a:endParaRPr>
          </a:p>
          <a:p>
            <a:pPr algn="r" eaLnBrk="0" hangingPunct="0">
              <a:spcBef>
                <a:spcPct val="50000"/>
              </a:spcBef>
            </a:pPr>
            <a:endParaRPr lang="uk-UA" sz="3200" b="1">
              <a:solidFill>
                <a:srgbClr val="6600CC"/>
              </a:solidFill>
              <a:latin typeface="Arial" pitchFamily="34" charset="0"/>
            </a:endParaRPr>
          </a:p>
        </p:txBody>
      </p:sp>
      <p:sp>
        <p:nvSpPr>
          <p:cNvPr id="421893" name="Rectangle 5"/>
          <p:cNvSpPr>
            <a:spLocks noChangeArrowheads="1"/>
          </p:cNvSpPr>
          <p:nvPr/>
        </p:nvSpPr>
        <p:spPr bwMode="auto">
          <a:xfrm>
            <a:off x="4040188" y="4467225"/>
            <a:ext cx="10091737" cy="6772275"/>
          </a:xfrm>
          <a:prstGeom prst="rect">
            <a:avLst/>
          </a:prstGeom>
          <a:solidFill>
            <a:schemeClr val="hlink">
              <a:alpha val="73000"/>
            </a:schemeClr>
          </a:solidFill>
          <a:ln w="88900" cmpd="dbl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429" tIns="45715" rIns="91429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dirty="0" err="1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-Bold" charset="-52"/>
              </a:rPr>
              <a:t>Ландшафтотерапія</a:t>
            </a:r>
            <a:r>
              <a:rPr lang="uk-UA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lticaC" charset="-52"/>
              </a:rPr>
              <a:t>, тобто одержання позитивних емоцій через заглиблення в світ природи, – один із найпростіших методів відновлення сил. Проте ми маємо не лише перебувати в гармонії з природою, але й уникати конфліктів між свідомістю та тілом. Цілий ряд захворювань починається саме з цього конфлікту як протесту нашого єства проти певних учинків особистості. Тому процес лікування має охоплювати не лише тіло, але й душу.</a:t>
            </a:r>
          </a:p>
        </p:txBody>
      </p:sp>
      <p:sp>
        <p:nvSpPr>
          <p:cNvPr id="421895" name="Text Box 7"/>
          <p:cNvSpPr txBox="1">
            <a:spLocks noChangeArrowheads="1"/>
          </p:cNvSpPr>
          <p:nvPr/>
        </p:nvSpPr>
        <p:spPr bwMode="auto">
          <a:xfrm>
            <a:off x="3322638" y="434975"/>
            <a:ext cx="98647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4" tIns="45718" rIns="91434" bIns="45718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5400" b="1"/>
              <a:t>З арсеналу нетрадиційної медицини</a:t>
            </a:r>
            <a:endParaRPr lang="ru-RU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3027462"/>
            <a:ext cx="12719050" cy="6743700"/>
          </a:xfrm>
        </p:spPr>
        <p:txBody>
          <a:bodyPr>
            <a:normAutofit fontScale="62500" lnSpcReduction="20000"/>
          </a:bodyPr>
          <a:lstStyle/>
          <a:p>
            <a:pPr marL="0" indent="0">
              <a:buFont typeface="Wingdings" pitchFamily="2" charset="2"/>
              <a:buNone/>
            </a:pPr>
            <a:r>
              <a:rPr lang="uk-UA" sz="5400" dirty="0" smtClean="0">
                <a:effectLst/>
              </a:rPr>
              <a:t>На органи чуття людини впливає безліч  найрізноманітніших фізичних і хімічних факторів. Застосування їх із лікувальною метою – ще один крок назустріч природі. І нюх, і слух, і зір можна використовувати для релаксації чи активізації організму. </a:t>
            </a:r>
          </a:p>
          <a:p>
            <a:pPr marL="0" indent="0">
              <a:buFont typeface="Wingdings" pitchFamily="2" charset="2"/>
              <a:buNone/>
            </a:pPr>
            <a:endParaRPr lang="uk-UA" sz="5400" dirty="0" smtClean="0">
              <a:effectLst/>
            </a:endParaRPr>
          </a:p>
          <a:p>
            <a:pPr marL="0" indent="0">
              <a:buFont typeface="Wingdings" pitchFamily="2" charset="2"/>
              <a:buNone/>
            </a:pPr>
            <a:r>
              <a:rPr lang="uk-UA" sz="5400" dirty="0" smtClean="0">
                <a:effectLst/>
              </a:rPr>
              <a:t>Так, відома з давніх-давен </a:t>
            </a:r>
            <a:r>
              <a:rPr lang="uk-UA" sz="5400" dirty="0" err="1" smtClean="0">
                <a:solidFill>
                  <a:srgbClr val="FF99FF"/>
                </a:solidFill>
              </a:rPr>
              <a:t>аромотерапія</a:t>
            </a:r>
            <a:r>
              <a:rPr lang="uk-UA" sz="5400" dirty="0" smtClean="0">
                <a:effectLst/>
              </a:rPr>
              <a:t> – вдихання ароматичних олій не просто викликає позитивні емоції, а й справляє лікувальний вплив. </a:t>
            </a:r>
          </a:p>
          <a:p>
            <a:pPr marL="0" indent="0">
              <a:buFont typeface="Wingdings" pitchFamily="2" charset="2"/>
              <a:buNone/>
            </a:pPr>
            <a:endParaRPr lang="uk-UA" sz="5400" dirty="0" smtClean="0">
              <a:effectLst/>
            </a:endParaRPr>
          </a:p>
          <a:p>
            <a:pPr marL="0" indent="0">
              <a:buFont typeface="Wingdings" pitchFamily="2" charset="2"/>
              <a:buNone/>
            </a:pPr>
            <a:r>
              <a:rPr lang="uk-UA" sz="5400" dirty="0" smtClean="0">
                <a:effectLst/>
              </a:rPr>
              <a:t>А музичні твори здатні змінювати частоту серцевих скорочень  і гармонізувати ритм роботи мозку.  </a:t>
            </a:r>
            <a:r>
              <a:rPr lang="uk-UA" sz="5400" dirty="0" smtClean="0">
                <a:solidFill>
                  <a:srgbClr val="FF99FF"/>
                </a:solidFill>
              </a:rPr>
              <a:t>Музикотерапія </a:t>
            </a:r>
            <a:r>
              <a:rPr lang="uk-UA" sz="5400" dirty="0" smtClean="0">
                <a:effectLst/>
              </a:rPr>
              <a:t>допомагає долати  не лише стреси та неврози, але й  соматичні захворювання.</a:t>
            </a:r>
            <a:endParaRPr lang="ru-RU" sz="5400" dirty="0">
              <a:effectLst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Wingdings" pitchFamily="2" charset="2"/>
              <a:buNone/>
            </a:pPr>
            <a:r>
              <a:rPr lang="uk-UA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арсеналу психотерапії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964" name="Picture 4" descr="rose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13013" y="-1293813"/>
            <a:ext cx="18796001" cy="14330363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</p:spPr>
      </p:pic>
      <p:sp>
        <p:nvSpPr>
          <p:cNvPr id="9" name="12-конечная звезда 8"/>
          <p:cNvSpPr/>
          <p:nvPr/>
        </p:nvSpPr>
        <p:spPr>
          <a:xfrm>
            <a:off x="0" y="363166"/>
            <a:ext cx="14482786" cy="12313368"/>
          </a:xfrm>
          <a:prstGeom prst="star12">
            <a:avLst/>
          </a:prstGeom>
          <a:solidFill>
            <a:srgbClr val="CC0000">
              <a:alpha val="72000"/>
            </a:srgbClr>
          </a:solidFill>
          <a:ln>
            <a:solidFill>
              <a:srgbClr val="990033">
                <a:alpha val="7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457450" y="3172048"/>
            <a:ext cx="9433048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uk-UA" sz="3600" b="1" dirty="0" smtClean="0">
                <a:effectLst/>
              </a:rPr>
              <a:t>Завдяки </a:t>
            </a:r>
            <a:r>
              <a:rPr lang="uk-UA" sz="3600" b="1" dirty="0" err="1" smtClean="0"/>
              <a:t>арттерапії</a:t>
            </a:r>
            <a:r>
              <a:rPr lang="uk-UA" sz="3600" b="1" dirty="0" smtClean="0">
                <a:effectLst/>
              </a:rPr>
              <a:t> людина може змінити ставлення до своїх проблем, передаючи те, що її непокоїть, зображальними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3600" b="1" dirty="0" smtClean="0">
                <a:effectLst/>
              </a:rPr>
              <a:t>засобами. У процесі малювання чи іншої художньої діяльності розвиваються творче мислення, фантазія. Завдяки цьому пацієнт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3600" b="1" dirty="0" smtClean="0">
                <a:effectLst/>
              </a:rPr>
              <a:t>розкривається, починає йти на контакт і поступово розширює світогляд, змінюючи таким чином своє ставлення до власних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3600" b="1" dirty="0" smtClean="0">
                <a:effectLst/>
              </a:rPr>
              <a:t>переживань та установок.</a:t>
            </a:r>
            <a:endParaRPr lang="ru-RU" sz="3600" b="1" dirty="0" smtClean="0">
              <a:effectLst/>
            </a:endParaRPr>
          </a:p>
          <a:p>
            <a:pPr algn="ctr"/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3027462"/>
            <a:ext cx="12719050" cy="67437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uk-UA" sz="5400" dirty="0" smtClean="0">
                <a:latin typeface="Tahoma" pitchFamily="34" charset="0"/>
                <a:cs typeface="Tahoma" pitchFamily="34" charset="0"/>
              </a:rPr>
              <a:t>Наш кістяк – це опора, що утримує всі органи й тканини. Закономірно, що надлишкова вага, раптові фізичні перевантаження, значне переохолодження тощо спричиняють захворювання опорно-рухового апарату </a:t>
            </a:r>
            <a:r>
              <a:rPr lang="uk-UA" sz="5400" dirty="0" err="1" smtClean="0">
                <a:latin typeface="Tahoma" pitchFamily="34" charset="0"/>
                <a:cs typeface="Tahoma" pitchFamily="34" charset="0"/>
              </a:rPr>
              <a:t>–остеохондроз</a:t>
            </a:r>
            <a:r>
              <a:rPr lang="uk-UA" sz="5400" dirty="0" smtClean="0">
                <a:latin typeface="Tahoma" pitchFamily="34" charset="0"/>
                <a:cs typeface="Tahoma" pitchFamily="34" charset="0"/>
              </a:rPr>
              <a:t>, артрит, артроз і т. ін. </a:t>
            </a:r>
          </a:p>
          <a:p>
            <a:pPr>
              <a:buNone/>
            </a:pPr>
            <a:endParaRPr lang="en-US" sz="5400" dirty="0" smtClean="0">
              <a:latin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uk-UA" sz="5400" dirty="0" smtClean="0">
                <a:latin typeface="Tahoma" pitchFamily="34" charset="0"/>
                <a:cs typeface="Tahoma" pitchFamily="34" charset="0"/>
              </a:rPr>
              <a:t>Сьогодні йде поглиблене вивчення особливостей функціонування </a:t>
            </a:r>
            <a:r>
              <a:rPr lang="uk-UA" sz="5400" dirty="0" err="1" smtClean="0">
                <a:latin typeface="Tahoma" pitchFamily="34" charset="0"/>
                <a:cs typeface="Tahoma" pitchFamily="34" charset="0"/>
              </a:rPr>
              <a:t>кістково</a:t>
            </a:r>
            <a:r>
              <a:rPr lang="en-US" sz="5400" dirty="0" smtClean="0">
                <a:latin typeface="Tahoma" pitchFamily="34" charset="0"/>
                <a:cs typeface="Tahoma" pitchFamily="34" charset="0"/>
              </a:rPr>
              <a:t>-</a:t>
            </a:r>
            <a:r>
              <a:rPr lang="uk-UA" sz="5400" dirty="0" smtClean="0">
                <a:latin typeface="Tahoma" pitchFamily="34" charset="0"/>
                <a:cs typeface="Tahoma" pitchFamily="34" charset="0"/>
              </a:rPr>
              <a:t>м'язової системи. Ультразвукове дослідження опорно-рухового апарату дає змогу побачити повну картину стану</a:t>
            </a:r>
            <a:r>
              <a:rPr lang="en-US" sz="5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uk-UA" sz="5400" dirty="0" smtClean="0">
                <a:latin typeface="Tahoma" pitchFamily="34" charset="0"/>
                <a:cs typeface="Tahoma" pitchFamily="34" charset="0"/>
              </a:rPr>
              <a:t>суглобів, суглобової порожнини й хребта, встановити точний діагноз та причину захворювання. </a:t>
            </a:r>
          </a:p>
          <a:p>
            <a:pPr>
              <a:buNone/>
            </a:pPr>
            <a:endParaRPr lang="uk-UA" sz="5400" dirty="0" smtClean="0">
              <a:latin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uk-UA" sz="5400" dirty="0" smtClean="0">
                <a:latin typeface="Tahoma" pitchFamily="34" charset="0"/>
                <a:cs typeface="Tahoma" pitchFamily="34" charset="0"/>
              </a:rPr>
              <a:t>Завдяки цьому</a:t>
            </a:r>
            <a:r>
              <a:rPr lang="en-US" sz="5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uk-UA" sz="5400" dirty="0" smtClean="0">
                <a:latin typeface="Tahoma" pitchFamily="34" charset="0"/>
                <a:cs typeface="Tahoma" pitchFamily="34" charset="0"/>
              </a:rPr>
              <a:t>можна підібрати лікування, що коригуватиме обмінні процеси та кровопостачання кісткової тканини з подальшим реабілітаційним курсом масажу та </a:t>
            </a:r>
            <a:r>
              <a:rPr lang="uk-UA" sz="5400" dirty="0" err="1" smtClean="0">
                <a:latin typeface="Tahoma" pitchFamily="34" charset="0"/>
                <a:cs typeface="Tahoma" pitchFamily="34" charset="0"/>
              </a:rPr>
              <a:t>кінезитерапії</a:t>
            </a:r>
            <a:r>
              <a:rPr lang="uk-UA" sz="5400" dirty="0" smtClean="0">
                <a:latin typeface="Tahoma" pitchFamily="34" charset="0"/>
                <a:cs typeface="Tahoma" pitchFamily="34" charset="0"/>
              </a:rPr>
              <a:t>.</a:t>
            </a:r>
            <a:endParaRPr lang="uk-UA" sz="5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</a:rPr>
              <a:t>Захворювання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ru-RU" sz="4400" b="1" dirty="0" err="1" smtClean="0">
                <a:solidFill>
                  <a:schemeClr val="tx1"/>
                </a:solidFill>
              </a:rPr>
              <a:t>опорно</a:t>
            </a:r>
            <a:r>
              <a:rPr lang="en-US" sz="4400" b="1" dirty="0" smtClean="0">
                <a:solidFill>
                  <a:schemeClr val="tx1"/>
                </a:solidFill>
              </a:rPr>
              <a:t>-</a:t>
            </a:r>
            <a:r>
              <a:rPr lang="ru-RU" sz="4400" b="1" dirty="0" err="1" smtClean="0">
                <a:solidFill>
                  <a:schemeClr val="tx1"/>
                </a:solidFill>
              </a:rPr>
              <a:t>рухового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ru-RU" sz="4400" b="1" dirty="0" err="1" smtClean="0">
                <a:solidFill>
                  <a:schemeClr val="tx1"/>
                </a:solidFill>
              </a:rPr>
              <a:t>апарату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3027462"/>
            <a:ext cx="12719050" cy="674370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5400" dirty="0" smtClean="0">
                <a:effectLst/>
              </a:rPr>
              <a:t>(</a:t>
            </a:r>
            <a:r>
              <a:rPr lang="ru-RU" sz="5400" dirty="0" err="1" smtClean="0">
                <a:effectLst/>
              </a:rPr>
              <a:t>від</a:t>
            </a:r>
            <a:r>
              <a:rPr lang="ru-RU" sz="5400" dirty="0" smtClean="0">
                <a:effectLst/>
              </a:rPr>
              <a:t> гр. </a:t>
            </a:r>
            <a:r>
              <a:rPr lang="ru-RU" sz="5400" dirty="0" err="1" smtClean="0">
                <a:effectLst/>
              </a:rPr>
              <a:t>kinema</a:t>
            </a:r>
            <a:r>
              <a:rPr lang="ru-RU" sz="5400" dirty="0" smtClean="0">
                <a:effectLst/>
              </a:rPr>
              <a:t> – </a:t>
            </a:r>
            <a:r>
              <a:rPr lang="ru-RU" sz="5400" dirty="0" err="1" smtClean="0">
                <a:effectLst/>
              </a:rPr>
              <a:t>рух</a:t>
            </a:r>
            <a:r>
              <a:rPr lang="ru-RU" sz="5400" dirty="0" smtClean="0">
                <a:effectLst/>
              </a:rPr>
              <a:t>) </a:t>
            </a:r>
            <a:r>
              <a:rPr lang="ru-RU" sz="5400" dirty="0" err="1" smtClean="0">
                <a:effectLst/>
              </a:rPr>
              <a:t>означає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лікування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рухом</a:t>
            </a:r>
            <a:endParaRPr lang="ru-RU" sz="5400" dirty="0" smtClean="0">
              <a:effectLst/>
            </a:endParaRP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ru-RU" sz="5400" dirty="0" smtClean="0">
              <a:effectLst/>
            </a:endParaRP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5400" dirty="0" smtClean="0">
                <a:effectLst/>
              </a:rPr>
              <a:t>Цей </a:t>
            </a:r>
            <a:r>
              <a:rPr lang="ru-RU" sz="5400" dirty="0" err="1" smtClean="0">
                <a:effectLst/>
              </a:rPr>
              <a:t>новітній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немедикаментозний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засіб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терапії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є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природним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чинником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впливу</a:t>
            </a:r>
            <a:r>
              <a:rPr lang="ru-RU" sz="5400" dirty="0" smtClean="0">
                <a:effectLst/>
              </a:rPr>
              <a:t> на </a:t>
            </a:r>
            <a:r>
              <a:rPr lang="ru-RU" sz="5400" dirty="0" err="1" smtClean="0">
                <a:effectLst/>
              </a:rPr>
              <a:t>патологічні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процеси</a:t>
            </a:r>
            <a:r>
              <a:rPr lang="ru-RU" sz="5400" dirty="0" smtClean="0">
                <a:effectLst/>
              </a:rPr>
              <a:t>. На </a:t>
            </a:r>
            <a:r>
              <a:rPr lang="ru-RU" sz="5400" dirty="0" err="1" smtClean="0">
                <a:effectLst/>
              </a:rPr>
              <a:t>відміну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від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лікувальної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фізкультури</a:t>
            </a:r>
            <a:r>
              <a:rPr lang="ru-RU" sz="5400" dirty="0" smtClean="0">
                <a:effectLst/>
              </a:rPr>
              <a:t>, </a:t>
            </a:r>
            <a:r>
              <a:rPr lang="ru-RU" sz="5400" dirty="0" err="1" smtClean="0">
                <a:effectLst/>
              </a:rPr>
              <a:t>він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базується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на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глибоких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знаннях</a:t>
            </a:r>
            <a:r>
              <a:rPr lang="ru-RU" sz="5400" dirty="0" smtClean="0">
                <a:effectLst/>
              </a:rPr>
              <a:t> не </a:t>
            </a:r>
            <a:r>
              <a:rPr lang="ru-RU" sz="5400" dirty="0" err="1" smtClean="0">
                <a:effectLst/>
              </a:rPr>
              <a:t>тільки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анатомії</a:t>
            </a:r>
            <a:r>
              <a:rPr lang="ru-RU" sz="5400" dirty="0" smtClean="0">
                <a:effectLst/>
              </a:rPr>
              <a:t> та </a:t>
            </a:r>
            <a:r>
              <a:rPr lang="ru-RU" sz="5400" dirty="0" err="1" smtClean="0">
                <a:effectLst/>
              </a:rPr>
              <a:t>біомеханіки</a:t>
            </a:r>
            <a:r>
              <a:rPr lang="ru-RU" sz="5400" dirty="0" smtClean="0">
                <a:effectLst/>
              </a:rPr>
              <a:t>, </a:t>
            </a:r>
            <a:r>
              <a:rPr lang="ru-RU" sz="5400" dirty="0" err="1" smtClean="0">
                <a:effectLst/>
              </a:rPr>
              <a:t>але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й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патофізіології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серцевосудинної</a:t>
            </a:r>
            <a:r>
              <a:rPr lang="ru-RU" sz="5400" dirty="0" smtClean="0">
                <a:effectLst/>
              </a:rPr>
              <a:t>, </a:t>
            </a:r>
            <a:r>
              <a:rPr lang="ru-RU" sz="5400" dirty="0" err="1" smtClean="0">
                <a:effectLst/>
              </a:rPr>
              <a:t>нервової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та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інших</a:t>
            </a:r>
            <a:endParaRPr lang="ru-RU" sz="5400" dirty="0" smtClean="0">
              <a:effectLst/>
            </a:endParaRP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5400" dirty="0" smtClean="0">
                <a:effectLst/>
              </a:rPr>
              <a:t>систем </a:t>
            </a:r>
            <a:r>
              <a:rPr lang="ru-RU" sz="5400" dirty="0" err="1" smtClean="0">
                <a:effectLst/>
              </a:rPr>
              <a:t>організму</a:t>
            </a:r>
            <a:r>
              <a:rPr lang="ru-RU" sz="5400" dirty="0" smtClean="0">
                <a:effectLst/>
              </a:rPr>
              <a:t>. 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ru-RU" sz="5400" dirty="0" smtClean="0">
              <a:effectLst/>
            </a:endParaRP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5400" dirty="0" smtClean="0">
                <a:effectLst/>
              </a:rPr>
              <a:t>Для </a:t>
            </a:r>
            <a:r>
              <a:rPr lang="ru-RU" sz="5400" dirty="0" err="1" smtClean="0">
                <a:effectLst/>
              </a:rPr>
              <a:t>підтримання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фізіологічного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функціонування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нервових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клітин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потрібен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руховий</a:t>
            </a:r>
            <a:r>
              <a:rPr lang="ru-RU" sz="5400" dirty="0" smtClean="0">
                <a:effectLst/>
              </a:rPr>
              <a:t> стимул. </a:t>
            </a:r>
            <a:r>
              <a:rPr lang="ru-RU" sz="5400" dirty="0" err="1" smtClean="0">
                <a:effectLst/>
              </a:rPr>
              <a:t>Кінезитерапія</a:t>
            </a:r>
            <a:r>
              <a:rPr lang="ru-RU" sz="5400" dirty="0" smtClean="0">
                <a:effectLst/>
              </a:rPr>
              <a:t> активно </a:t>
            </a:r>
            <a:r>
              <a:rPr lang="ru-RU" sz="5400" dirty="0" err="1" smtClean="0">
                <a:effectLst/>
              </a:rPr>
              <a:t>використовує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таку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унікальну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властивість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нервової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тканини</a:t>
            </a:r>
            <a:r>
              <a:rPr lang="ru-RU" sz="5400" dirty="0" smtClean="0">
                <a:effectLst/>
              </a:rPr>
              <a:t>, як </a:t>
            </a:r>
            <a:r>
              <a:rPr lang="ru-RU" sz="5400" dirty="0" err="1" smtClean="0">
                <a:effectLst/>
              </a:rPr>
              <a:t>нейрональна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пластичність</a:t>
            </a:r>
            <a:r>
              <a:rPr lang="ru-RU" sz="5400" dirty="0" smtClean="0">
                <a:effectLst/>
              </a:rPr>
              <a:t>, </a:t>
            </a:r>
            <a:r>
              <a:rPr lang="ru-RU" sz="5400" dirty="0" err="1" smtClean="0">
                <a:effectLst/>
              </a:rPr>
              <a:t>що</a:t>
            </a:r>
            <a:r>
              <a:rPr lang="ru-RU" sz="5400" dirty="0" smtClean="0">
                <a:effectLst/>
              </a:rPr>
              <a:t> при </a:t>
            </a:r>
            <a:r>
              <a:rPr lang="ru-RU" sz="5400" dirty="0" err="1" smtClean="0">
                <a:effectLst/>
              </a:rPr>
              <a:t>утворенні</a:t>
            </a:r>
            <a:r>
              <a:rPr lang="ru-RU" sz="5400" dirty="0" smtClean="0">
                <a:effectLst/>
              </a:rPr>
              <a:t> в </a:t>
            </a:r>
            <a:r>
              <a:rPr lang="ru-RU" sz="5400" dirty="0" err="1" smtClean="0">
                <a:effectLst/>
              </a:rPr>
              <a:t>ній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дефектів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унаслідок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захворювання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дає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змогу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створити</a:t>
            </a:r>
            <a:r>
              <a:rPr lang="ru-RU" sz="5400" dirty="0" smtClean="0">
                <a:effectLst/>
              </a:rPr>
              <a:t> "</a:t>
            </a:r>
            <a:r>
              <a:rPr lang="ru-RU" sz="5400" dirty="0" err="1" smtClean="0">
                <a:effectLst/>
              </a:rPr>
              <a:t>аварійні</a:t>
            </a:r>
            <a:r>
              <a:rPr lang="ru-RU" sz="5400" dirty="0" smtClean="0">
                <a:effectLst/>
              </a:rPr>
              <a:t>" </a:t>
            </a:r>
            <a:r>
              <a:rPr lang="ru-RU" sz="5400" dirty="0" err="1" smtClean="0">
                <a:effectLst/>
              </a:rPr>
              <a:t>обхідні</a:t>
            </a:r>
            <a:r>
              <a:rPr lang="ru-RU" sz="5400" dirty="0" smtClean="0">
                <a:effectLst/>
              </a:rPr>
              <a:t> шляхи. </a:t>
            </a:r>
            <a:r>
              <a:rPr lang="ru-RU" sz="5400" dirty="0" err="1" smtClean="0">
                <a:effectLst/>
              </a:rPr>
              <a:t>Завдяки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цьому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можна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досягти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нормалізації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функціонування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центральної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нервової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системи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й</a:t>
            </a:r>
            <a:r>
              <a:rPr lang="ru-RU" sz="5400" dirty="0" smtClean="0">
                <a:effectLst/>
              </a:rPr>
              <a:t> у </a:t>
            </a:r>
            <a:r>
              <a:rPr lang="ru-RU" sz="5400" dirty="0" err="1" smtClean="0">
                <a:effectLst/>
              </a:rPr>
              <a:t>хворих</a:t>
            </a:r>
            <a:r>
              <a:rPr lang="ru-RU" sz="5400" dirty="0" smtClean="0">
                <a:effectLst/>
              </a:rPr>
              <a:t>, </a:t>
            </a:r>
            <a:r>
              <a:rPr lang="ru-RU" sz="5400" dirty="0" err="1" smtClean="0">
                <a:effectLst/>
              </a:rPr>
              <a:t>які</a:t>
            </a:r>
            <a:r>
              <a:rPr lang="ru-RU" sz="5400" dirty="0" smtClean="0">
                <a:effectLst/>
              </a:rPr>
              <a:t> перенесли </a:t>
            </a:r>
            <a:r>
              <a:rPr lang="ru-RU" sz="5400" dirty="0" err="1" smtClean="0">
                <a:effectLst/>
              </a:rPr>
              <a:t>вкрай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тяжкі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стани</a:t>
            </a:r>
            <a:r>
              <a:rPr lang="ru-RU" sz="5400" dirty="0" smtClean="0">
                <a:effectLst/>
              </a:rPr>
              <a:t>, – </a:t>
            </a:r>
            <a:r>
              <a:rPr lang="ru-RU" sz="5400" dirty="0" err="1" smtClean="0">
                <a:effectLst/>
              </a:rPr>
              <a:t>пацієнт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має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змогу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відновити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рухову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активність</a:t>
            </a:r>
            <a:r>
              <a:rPr lang="ru-RU" sz="5400" dirty="0" smtClean="0">
                <a:effectLst/>
              </a:rPr>
              <a:t> у </a:t>
            </a:r>
            <a:r>
              <a:rPr lang="ru-RU" sz="5400" dirty="0" err="1" smtClean="0">
                <a:effectLst/>
              </a:rPr>
              <a:t>побутовій</a:t>
            </a:r>
            <a:r>
              <a:rPr lang="ru-RU" sz="5400" dirty="0" smtClean="0">
                <a:effectLst/>
              </a:rPr>
              <a:t>, </a:t>
            </a:r>
            <a:r>
              <a:rPr lang="ru-RU" sz="5400" dirty="0" err="1" smtClean="0">
                <a:effectLst/>
              </a:rPr>
              <a:t>суспільній</a:t>
            </a:r>
            <a:r>
              <a:rPr lang="ru-RU" sz="5400" dirty="0" smtClean="0">
                <a:effectLst/>
              </a:rPr>
              <a:t> та </a:t>
            </a:r>
            <a:r>
              <a:rPr lang="ru-RU" sz="5400" dirty="0" err="1" smtClean="0">
                <a:effectLst/>
              </a:rPr>
              <a:t>професійній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діяльності</a:t>
            </a:r>
            <a:r>
              <a:rPr lang="ru-RU" sz="5400" dirty="0" smtClean="0">
                <a:effectLst/>
              </a:rPr>
              <a:t>, </a:t>
            </a:r>
            <a:r>
              <a:rPr lang="ru-RU" sz="5400" dirty="0" err="1" smtClean="0">
                <a:effectLst/>
              </a:rPr>
              <a:t>що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була</a:t>
            </a:r>
            <a:r>
              <a:rPr lang="ru-RU" sz="5400" dirty="0" smtClean="0">
                <a:effectLst/>
              </a:rPr>
              <a:t> в </a:t>
            </a:r>
            <a:r>
              <a:rPr lang="ru-RU" sz="5400" dirty="0" err="1" smtClean="0">
                <a:effectLst/>
              </a:rPr>
              <a:t>нього</a:t>
            </a:r>
            <a:r>
              <a:rPr lang="ru-RU" sz="5400" dirty="0" smtClean="0">
                <a:effectLst/>
              </a:rPr>
              <a:t> до </a:t>
            </a:r>
            <a:r>
              <a:rPr lang="ru-RU" sz="5400" dirty="0" err="1" smtClean="0">
                <a:effectLst/>
              </a:rPr>
              <a:t>хвороби</a:t>
            </a:r>
            <a:r>
              <a:rPr lang="ru-RU" sz="5400" dirty="0" smtClean="0">
                <a:effectLst/>
              </a:rPr>
              <a:t>.</a:t>
            </a:r>
            <a:endParaRPr lang="ru-RU" sz="5400" dirty="0">
              <a:effectLst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Кінезитерапія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6300" i="1" dirty="0" smtClean="0">
                <a:solidFill>
                  <a:schemeClr val="tx1"/>
                </a:solidFill>
              </a:rPr>
              <a:t>Ми </a:t>
            </a:r>
            <a:r>
              <a:rPr lang="ru-RU" sz="6300" i="1" dirty="0" err="1" smtClean="0">
                <a:solidFill>
                  <a:schemeClr val="tx1"/>
                </a:solidFill>
              </a:rPr>
              <a:t>живемо</a:t>
            </a:r>
            <a:r>
              <a:rPr lang="ru-RU" sz="6300" i="1" dirty="0" smtClean="0">
                <a:solidFill>
                  <a:schemeClr val="tx1"/>
                </a:solidFill>
              </a:rPr>
              <a:t> </a:t>
            </a:r>
            <a:r>
              <a:rPr lang="ru-RU" sz="6300" i="1" dirty="0" err="1">
                <a:solidFill>
                  <a:schemeClr val="tx1"/>
                </a:solidFill>
              </a:rPr>
              <a:t>надією</a:t>
            </a:r>
            <a:r>
              <a:rPr lang="ru-RU" sz="6300" i="1" dirty="0">
                <a:solidFill>
                  <a:schemeClr val="tx1"/>
                </a:solidFill>
              </a:rPr>
              <a:t>. І </a:t>
            </a:r>
            <a:r>
              <a:rPr lang="ru-RU" sz="6300" i="1" dirty="0" err="1" smtClean="0">
                <a:solidFill>
                  <a:schemeClr val="tx1"/>
                </a:solidFill>
              </a:rPr>
              <a:t>даруємо</a:t>
            </a:r>
            <a:r>
              <a:rPr lang="ru-RU" sz="6300" i="1" dirty="0" smtClean="0">
                <a:solidFill>
                  <a:schemeClr val="tx1"/>
                </a:solidFill>
              </a:rPr>
              <a:t> </a:t>
            </a:r>
            <a:r>
              <a:rPr lang="ru-RU" sz="6300" i="1" dirty="0" err="1">
                <a:solidFill>
                  <a:schemeClr val="tx1"/>
                </a:solidFill>
              </a:rPr>
              <a:t>її</a:t>
            </a:r>
            <a:r>
              <a:rPr lang="ru-RU" sz="6300" i="1" dirty="0">
                <a:solidFill>
                  <a:schemeClr val="tx1"/>
                </a:solidFill>
              </a:rPr>
              <a:t> </a:t>
            </a:r>
            <a:r>
              <a:rPr lang="ru-RU" sz="6300" i="1" dirty="0" err="1">
                <a:solidFill>
                  <a:schemeClr val="tx1"/>
                </a:solidFill>
              </a:rPr>
              <a:t>тим</a:t>
            </a:r>
            <a:r>
              <a:rPr lang="ru-RU" sz="6300" i="1" dirty="0">
                <a:solidFill>
                  <a:schemeClr val="tx1"/>
                </a:solidFill>
              </a:rPr>
              <a:t>, </a:t>
            </a:r>
            <a:r>
              <a:rPr lang="ru-RU" sz="6300" i="1" dirty="0" err="1">
                <a:solidFill>
                  <a:schemeClr val="tx1"/>
                </a:solidFill>
              </a:rPr>
              <a:t>хто</a:t>
            </a:r>
            <a:r>
              <a:rPr lang="ru-RU" sz="6300" i="1" dirty="0">
                <a:solidFill>
                  <a:schemeClr val="tx1"/>
                </a:solidFill>
              </a:rPr>
              <a:t> </a:t>
            </a:r>
            <a:r>
              <a:rPr lang="ru-RU" sz="6300" i="1" dirty="0" err="1">
                <a:solidFill>
                  <a:schemeClr val="tx1"/>
                </a:solidFill>
              </a:rPr>
              <a:t>мріє</a:t>
            </a:r>
            <a:r>
              <a:rPr lang="ru-RU" sz="6300" i="1" dirty="0">
                <a:solidFill>
                  <a:schemeClr val="tx1"/>
                </a:solidFill>
              </a:rPr>
              <a:t> про </a:t>
            </a:r>
            <a:r>
              <a:rPr lang="ru-RU" sz="6300" i="1" dirty="0" err="1">
                <a:solidFill>
                  <a:schemeClr val="tx1"/>
                </a:solidFill>
              </a:rPr>
              <a:t>одужання</a:t>
            </a:r>
            <a:endParaRPr lang="ru-RU" sz="6300" i="1" dirty="0">
              <a:solidFill>
                <a:schemeClr val="tx1"/>
              </a:solidFill>
            </a:endParaRPr>
          </a:p>
        </p:txBody>
      </p:sp>
      <p:pic>
        <p:nvPicPr>
          <p:cNvPr id="4485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763" y="7419975"/>
            <a:ext cx="4752975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85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6238" y="6051550"/>
            <a:ext cx="3600450" cy="37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85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3300" y="7204075"/>
            <a:ext cx="2738438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945282" y="2379390"/>
            <a:ext cx="12961440" cy="4176464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ТАНЯ Б., 1998 року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народження</a:t>
            </a:r>
            <a:endParaRPr lang="ru-RU" sz="3200" b="1" dirty="0" smtClean="0">
              <a:latin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Діагноз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: хвороба Дауна.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Затримка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психомовного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та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статокінетичного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розвитку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.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Початок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лікування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серпень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2004 р.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Проведено 10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планових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курсів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інтенсивного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розвивального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лікування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тривалістю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по 15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днів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до </a:t>
            </a:r>
            <a:r>
              <a:rPr lang="ru-RU" sz="3200" b="1" dirty="0" err="1" smtClean="0">
                <a:latin typeface="Tahoma" pitchFamily="34" charset="0"/>
                <a:cs typeface="Tahoma" pitchFamily="34" charset="0"/>
              </a:rPr>
              <a:t>жовтня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 2007р.</a:t>
            </a:r>
            <a:endParaRPr lang="ru-RU" sz="32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4851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47325" y="5835774"/>
            <a:ext cx="37846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945282" y="1371278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Згідно з визначенням ВООЗ, реабілітація людей із вадами – це процес, що має на меті досягнення людиною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її оптимального фізичного, емоційного, інтелектуального, психологічного та соціального функціональних рівнів</a:t>
            </a:r>
            <a:r>
              <a:rPr lang="uk-UA" sz="5400" dirty="0" smtClean="0">
                <a:solidFill>
                  <a:srgbClr val="FF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5400" dirty="0">
              <a:solidFill>
                <a:srgbClr val="FF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9831388" y="9525000"/>
            <a:ext cx="43005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5" tIns="45712" rIns="91415" bIns="45712">
            <a:spAutoFit/>
          </a:bodyPr>
          <a:lstStyle/>
          <a:p>
            <a:pPr algn="r" eaLnBrk="0" hangingPunct="0">
              <a:spcBef>
                <a:spcPct val="50000"/>
              </a:spcBef>
            </a:pPr>
            <a:endParaRPr lang="uk-UA" sz="3200" b="1">
              <a:solidFill>
                <a:srgbClr val="6600CC"/>
              </a:solidFill>
              <a:latin typeface="Arial" pitchFamily="34" charset="0"/>
            </a:endParaRPr>
          </a:p>
          <a:p>
            <a:pPr algn="r" eaLnBrk="0" hangingPunct="0">
              <a:spcBef>
                <a:spcPct val="50000"/>
              </a:spcBef>
            </a:pPr>
            <a:endParaRPr lang="uk-UA" sz="3200" b="1">
              <a:solidFill>
                <a:srgbClr val="6600CC"/>
              </a:solidFill>
              <a:latin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210" y="8212038"/>
            <a:ext cx="4086225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61306" y="2667422"/>
            <a:ext cx="12719050" cy="7416824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>
                <a:effectLst/>
                <a:latin typeface="Times New Roman" pitchFamily="18" charset="0"/>
              </a:rPr>
              <a:t>а) </a:t>
            </a:r>
            <a:r>
              <a:rPr lang="ru-RU" sz="2800" b="1" dirty="0" err="1" smtClean="0">
                <a:solidFill>
                  <a:srgbClr val="FFB3FF"/>
                </a:solidFill>
                <a:effectLst/>
                <a:latin typeface="Times New Roman" pitchFamily="18" charset="0"/>
              </a:rPr>
              <a:t>неврологічно</a:t>
            </a:r>
            <a:r>
              <a:rPr lang="ru-RU" sz="2800" b="1" dirty="0" smtClean="0">
                <a:effectLst/>
                <a:latin typeface="Times New Roman" pitchFamily="18" charset="0"/>
              </a:rPr>
              <a:t>: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latin typeface="Times New Roman" pitchFamily="18" charset="0"/>
              </a:rPr>
              <a:t>до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smtClean="0">
                <a:effectLst/>
                <a:latin typeface="Times New Roman" pitchFamily="18" charset="0"/>
              </a:rPr>
              <a:t>– контакт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загальмований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відсутнє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розуміння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мови</a:t>
            </a:r>
            <a:r>
              <a:rPr lang="ru-RU" sz="2800" b="1" dirty="0" smtClean="0">
                <a:effectLst/>
                <a:latin typeface="Times New Roman" pitchFamily="18" charset="0"/>
              </a:rPr>
              <a:t> та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її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репродукція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неможливість</a:t>
            </a:r>
            <a:r>
              <a:rPr lang="ru-RU" sz="2800" b="1" dirty="0" smtClean="0">
                <a:effectLst/>
                <a:latin typeface="Times New Roman" pitchFamily="18" charset="0"/>
              </a:rPr>
              <a:t> до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організації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орієнтувальний</a:t>
            </a:r>
            <a:r>
              <a:rPr lang="ru-RU" sz="2800" b="1" dirty="0" smtClean="0">
                <a:effectLst/>
                <a:latin typeface="Times New Roman" pitchFamily="18" charset="0"/>
              </a:rPr>
              <a:t> рефлекс без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інстинкту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самозбереження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активний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негативізм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щодо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оточення</a:t>
            </a:r>
            <a:r>
              <a:rPr lang="ru-RU" sz="2800" b="1" dirty="0" smtClean="0">
                <a:effectLst/>
                <a:latin typeface="Times New Roman" pitchFamily="18" charset="0"/>
              </a:rPr>
              <a:t>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err="1" smtClean="0">
                <a:latin typeface="Times New Roman" pitchFamily="18" charset="0"/>
              </a:rPr>
              <a:t>після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курсів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smtClean="0">
                <a:effectLst/>
                <a:latin typeface="Times New Roman" pitchFamily="18" charset="0"/>
              </a:rPr>
              <a:t>–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сприймає</a:t>
            </a:r>
            <a:r>
              <a:rPr lang="ru-RU" sz="2800" b="1" dirty="0" smtClean="0">
                <a:effectLst/>
                <a:latin typeface="Times New Roman" pitchFamily="18" charset="0"/>
              </a:rPr>
              <a:t> структуру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уроків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увага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стійка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виконує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рухові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інструкції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середнього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ступеня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складності</a:t>
            </a:r>
            <a:r>
              <a:rPr lang="ru-RU" sz="2800" b="1" dirty="0" smtClean="0">
                <a:effectLst/>
                <a:latin typeface="Times New Roman" pitchFamily="18" charset="0"/>
              </a:rPr>
              <a:t>, у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спілкуванні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з</a:t>
            </a:r>
            <a:r>
              <a:rPr lang="ru-RU" sz="2800" b="1" dirty="0" smtClean="0">
                <a:effectLst/>
                <a:latin typeface="Times New Roman" pitchFamily="18" charset="0"/>
              </a:rPr>
              <a:t> ровесниками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виявляє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конструктивну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ініціативу</a:t>
            </a:r>
            <a:r>
              <a:rPr lang="ru-RU" sz="2800" b="1" dirty="0" smtClean="0">
                <a:effectLst/>
                <a:latin typeface="Times New Roman" pitchFamily="18" charset="0"/>
              </a:rPr>
              <a:t>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>
                <a:effectLst/>
                <a:latin typeface="Times New Roman" pitchFamily="18" charset="0"/>
              </a:rPr>
              <a:t>б) </a:t>
            </a:r>
            <a:r>
              <a:rPr lang="ru-RU" sz="2800" b="1" dirty="0" err="1" smtClean="0">
                <a:solidFill>
                  <a:srgbClr val="FFB3FF"/>
                </a:solidFill>
                <a:effectLst/>
                <a:latin typeface="Times New Roman" pitchFamily="18" charset="0"/>
              </a:rPr>
              <a:t>гемодинамічно</a:t>
            </a:r>
            <a:r>
              <a:rPr lang="ru-RU" sz="2800" b="1" dirty="0" smtClean="0">
                <a:effectLst/>
                <a:latin typeface="Times New Roman" pitchFamily="18" charset="0"/>
              </a:rPr>
              <a:t>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latin typeface="Times New Roman" pitchFamily="18" charset="0"/>
              </a:rPr>
              <a:t>до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smtClean="0">
                <a:effectLst/>
                <a:latin typeface="Times New Roman" pitchFamily="18" charset="0"/>
              </a:rPr>
              <a:t>–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внутрішньочерепна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гіпертензія</a:t>
            </a:r>
            <a:r>
              <a:rPr lang="ru-RU" sz="2800" b="1" dirty="0" smtClean="0">
                <a:effectLst/>
                <a:latin typeface="Times New Roman" pitchFamily="18" charset="0"/>
              </a:rPr>
              <a:t> в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передній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черепній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ямці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венозна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гіпертонія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більше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ліворуч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виражене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патологічне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шунтування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в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кавернозний</a:t>
            </a:r>
            <a:r>
              <a:rPr lang="ru-RU" sz="2800" b="1" dirty="0" smtClean="0">
                <a:effectLst/>
                <a:latin typeface="Times New Roman" pitchFamily="18" charset="0"/>
              </a:rPr>
              <a:t> синус;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 smtClean="0"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err="1" smtClean="0">
                <a:latin typeface="Times New Roman" pitchFamily="18" charset="0"/>
              </a:rPr>
              <a:t>після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курсів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smtClean="0">
                <a:effectLst/>
                <a:latin typeface="Times New Roman" pitchFamily="18" charset="0"/>
              </a:rPr>
              <a:t>–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ознаки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легкої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внутрішньочерпної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гіпертензії</a:t>
            </a:r>
            <a:r>
              <a:rPr lang="ru-RU" sz="2800" b="1" dirty="0" smtClean="0">
                <a:effectLst/>
                <a:latin typeface="Times New Roman" pitchFamily="18" charset="0"/>
              </a:rPr>
              <a:t> в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передній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черепній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ямці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помірна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венозна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гіпертонія</a:t>
            </a:r>
            <a:r>
              <a:rPr lang="ru-RU" sz="2800" b="1" dirty="0" smtClean="0">
                <a:effectLst/>
                <a:latin typeface="Times New Roman" pitchFamily="18" charset="0"/>
              </a:rPr>
              <a:t>,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патологічне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шунтування</a:t>
            </a:r>
            <a:r>
              <a:rPr lang="ru-RU" sz="2800" b="1" dirty="0" smtClean="0">
                <a:effectLst/>
                <a:latin typeface="Times New Roman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зменшилося</a:t>
            </a:r>
            <a:r>
              <a:rPr lang="ru-RU" sz="2800" b="1" dirty="0" smtClean="0">
                <a:effectLst/>
                <a:latin typeface="Times New Roman" pitchFamily="18" charset="0"/>
              </a:rPr>
              <a:t> до </a:t>
            </a:r>
            <a:r>
              <a:rPr lang="ru-RU" sz="2800" b="1" dirty="0" err="1" smtClean="0">
                <a:effectLst/>
                <a:latin typeface="Times New Roman" pitchFamily="18" charset="0"/>
              </a:rPr>
              <a:t>ниткоподібного</a:t>
            </a:r>
            <a:r>
              <a:rPr lang="ru-RU" sz="2800" b="1" dirty="0" smtClean="0">
                <a:effectLst/>
                <a:latin typeface="Times New Roman" pitchFamily="18" charset="0"/>
              </a:rPr>
              <a:t>;</a:t>
            </a:r>
            <a:endParaRPr lang="ru-RU" sz="2800" b="1" dirty="0">
              <a:effectLst/>
              <a:latin typeface="Times New Roman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Динаміка</a:t>
            </a:r>
            <a:endParaRPr lang="ru-RU" sz="4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3027462"/>
            <a:ext cx="12719050" cy="67437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5400" b="1" dirty="0" smtClean="0">
                <a:effectLst/>
                <a:latin typeface="Times New Roman" pitchFamily="18" charset="0"/>
              </a:rPr>
              <a:t>в) </a:t>
            </a:r>
            <a:r>
              <a:rPr lang="ru-RU" sz="5400" b="1" dirty="0" err="1" smtClean="0">
                <a:solidFill>
                  <a:srgbClr val="FFB3FF"/>
                </a:solidFill>
                <a:effectLst/>
                <a:latin typeface="Times New Roman" pitchFamily="18" charset="0"/>
              </a:rPr>
              <a:t>психологічно</a:t>
            </a:r>
            <a:r>
              <a:rPr lang="ru-RU" sz="5400" b="1" dirty="0" smtClean="0">
                <a:effectLst/>
                <a:latin typeface="Times New Roman" pitchFamily="18" charset="0"/>
              </a:rPr>
              <a:t>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5400" b="1" i="1" dirty="0" smtClean="0">
                <a:latin typeface="Times New Roman" pitchFamily="18" charset="0"/>
              </a:rPr>
              <a:t>до </a:t>
            </a:r>
            <a:r>
              <a:rPr lang="ru-RU" sz="5400" b="1" i="1" dirty="0" err="1" smtClean="0">
                <a:latin typeface="Times New Roman" pitchFamily="18" charset="0"/>
              </a:rPr>
              <a:t>лікування</a:t>
            </a:r>
            <a:r>
              <a:rPr lang="ru-RU" sz="5400" b="1" i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smtClean="0">
                <a:effectLst/>
                <a:latin typeface="Times New Roman" pitchFamily="18" charset="0"/>
              </a:rPr>
              <a:t>–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загальний</a:t>
            </a:r>
            <a:r>
              <a:rPr lang="ru-RU" sz="5400" b="1" dirty="0" smtClean="0">
                <a:effectLst/>
                <a:latin typeface="Times New Roman" pitchFamily="18" charset="0"/>
              </a:rPr>
              <a:t> стан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розвитку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психічної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сфери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відповідає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дворічному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віку</a:t>
            </a:r>
            <a:r>
              <a:rPr lang="ru-RU" sz="5400" b="1" dirty="0" smtClean="0">
                <a:effectLst/>
                <a:latin typeface="Times New Roman" pitchFamily="18" charset="0"/>
              </a:rPr>
              <a:t>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5400" b="1" dirty="0" smtClean="0"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5400" b="1" i="1" dirty="0" err="1" smtClean="0">
                <a:latin typeface="Times New Roman" pitchFamily="18" charset="0"/>
              </a:rPr>
              <a:t>після</a:t>
            </a:r>
            <a:r>
              <a:rPr lang="ru-RU" sz="5400" b="1" i="1" dirty="0" smtClean="0">
                <a:latin typeface="Times New Roman" pitchFamily="18" charset="0"/>
              </a:rPr>
              <a:t> </a:t>
            </a:r>
            <a:r>
              <a:rPr lang="ru-RU" sz="5400" b="1" i="1" dirty="0" err="1" smtClean="0">
                <a:latin typeface="Times New Roman" pitchFamily="18" charset="0"/>
              </a:rPr>
              <a:t>курсів</a:t>
            </a:r>
            <a:r>
              <a:rPr lang="ru-RU" sz="5400" b="1" i="1" dirty="0" smtClean="0">
                <a:latin typeface="Times New Roman" pitchFamily="18" charset="0"/>
              </a:rPr>
              <a:t> </a:t>
            </a:r>
            <a:r>
              <a:rPr lang="ru-RU" sz="5400" b="1" i="1" dirty="0" err="1" smtClean="0">
                <a:latin typeface="Times New Roman" pitchFamily="18" charset="0"/>
              </a:rPr>
              <a:t>лікування</a:t>
            </a:r>
            <a:r>
              <a:rPr lang="ru-RU" sz="5400" b="1" i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smtClean="0">
                <a:effectLst/>
                <a:latin typeface="Times New Roman" pitchFamily="18" charset="0"/>
              </a:rPr>
              <a:t>–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дівчинка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здатна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навчатися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навичкам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самообслуговування</a:t>
            </a:r>
            <a:r>
              <a:rPr lang="ru-RU" sz="5400" b="1" dirty="0" smtClean="0">
                <a:effectLst/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5400" b="1" dirty="0" smtClean="0"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5400" b="1" dirty="0" err="1" smtClean="0">
                <a:effectLst/>
                <a:latin typeface="Times New Roman" pitchFamily="18" charset="0"/>
              </a:rPr>
              <a:t>Розвивається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мовлення</a:t>
            </a:r>
            <a:r>
              <a:rPr lang="ru-RU" sz="5400" b="1" dirty="0" smtClean="0">
                <a:effectLst/>
                <a:latin typeface="Times New Roman" pitchFamily="18" charset="0"/>
              </a:rPr>
              <a:t> –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збільшується</a:t>
            </a:r>
            <a:r>
              <a:rPr lang="ru-RU" sz="5400" b="1" dirty="0" smtClean="0">
                <a:effectLst/>
                <a:latin typeface="Times New Roman" pitchFamily="18" charset="0"/>
              </a:rPr>
              <a:t> запас активного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й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пасивного</a:t>
            </a:r>
            <a:r>
              <a:rPr lang="ru-RU" sz="5400" b="1" dirty="0" smtClean="0">
                <a:effectLst/>
                <a:latin typeface="Times New Roman" pitchFamily="18" charset="0"/>
              </a:rPr>
              <a:t> словника,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дитина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будує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нескладні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речення</a:t>
            </a:r>
            <a:r>
              <a:rPr lang="ru-RU" sz="5400" b="1" dirty="0" smtClean="0">
                <a:effectLst/>
                <a:latin typeface="Times New Roman" pitchFamily="18" charset="0"/>
              </a:rPr>
              <a:t>,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підтримує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діалог</a:t>
            </a:r>
            <a:r>
              <a:rPr lang="ru-RU" sz="5400" b="1" dirty="0" smtClean="0">
                <a:effectLst/>
                <a:latin typeface="Times New Roman" pitchFamily="18" charset="0"/>
              </a:rPr>
              <a:t>,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самостійно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звертається</a:t>
            </a:r>
            <a:r>
              <a:rPr lang="ru-RU" sz="5400" b="1" dirty="0" smtClean="0">
                <a:effectLst/>
                <a:latin typeface="Times New Roman" pitchFamily="18" charset="0"/>
              </a:rPr>
              <a:t> до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дорослих</a:t>
            </a:r>
            <a:r>
              <a:rPr lang="ru-RU" sz="5400" b="1" dirty="0" smtClean="0">
                <a:effectLst/>
                <a:latin typeface="Times New Roman" pitchFamily="18" charset="0"/>
              </a:rPr>
              <a:t>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5400" b="1" dirty="0" err="1" smtClean="0">
                <a:effectLst/>
                <a:latin typeface="Times New Roman" pitchFamily="18" charset="0"/>
              </a:rPr>
              <a:t>Формуються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навички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читання</a:t>
            </a:r>
            <a:r>
              <a:rPr lang="ru-RU" sz="5400" b="1" dirty="0" smtClean="0">
                <a:effectLst/>
                <a:latin typeface="Times New Roman" pitchFamily="18" charset="0"/>
              </a:rPr>
              <a:t>,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лічби</a:t>
            </a:r>
            <a:r>
              <a:rPr lang="ru-RU" sz="5400" b="1" dirty="0" smtClean="0">
                <a:effectLst/>
                <a:latin typeface="Times New Roman" pitchFamily="18" charset="0"/>
              </a:rPr>
              <a:t>.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Пізнавальні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процеси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набувають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ознак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довільності</a:t>
            </a:r>
            <a:r>
              <a:rPr lang="ru-RU" sz="5400" b="1" dirty="0" smtClean="0">
                <a:effectLst/>
                <a:latin typeface="Times New Roman" pitchFamily="18" charset="0"/>
              </a:rPr>
              <a:t>,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розвивається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мислення</a:t>
            </a:r>
            <a:r>
              <a:rPr lang="ru-RU" sz="5400" b="1" dirty="0" smtClean="0">
                <a:effectLst/>
                <a:latin typeface="Times New Roman" pitchFamily="18" charset="0"/>
              </a:rPr>
              <a:t>.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Самостійно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малює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сонце</a:t>
            </a:r>
            <a:r>
              <a:rPr lang="ru-RU" sz="5400" b="1" dirty="0" smtClean="0">
                <a:effectLst/>
                <a:latin typeface="Times New Roman" pitchFamily="18" charset="0"/>
              </a:rPr>
              <a:t>,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хатинку</a:t>
            </a:r>
            <a:r>
              <a:rPr lang="ru-RU" sz="5400" b="1" dirty="0" smtClean="0">
                <a:effectLst/>
                <a:latin typeface="Times New Roman" pitchFamily="18" charset="0"/>
              </a:rPr>
              <a:t>,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хмаринку</a:t>
            </a:r>
            <a:r>
              <a:rPr lang="ru-RU" sz="5400" b="1" dirty="0" smtClean="0">
                <a:effectLst/>
                <a:latin typeface="Times New Roman" pitchFamily="18" charset="0"/>
              </a:rPr>
              <a:t>,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дощик</a:t>
            </a:r>
            <a:r>
              <a:rPr lang="ru-RU" sz="5400" b="1" dirty="0" smtClean="0">
                <a:effectLst/>
                <a:latin typeface="Times New Roman" pitchFamily="18" charset="0"/>
              </a:rPr>
              <a:t>,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квітку</a:t>
            </a:r>
            <a:r>
              <a:rPr lang="ru-RU" sz="5400" b="1" dirty="0" smtClean="0">
                <a:effectLst/>
                <a:latin typeface="Times New Roman" pitchFamily="18" charset="0"/>
              </a:rPr>
              <a:t>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5400" b="1" dirty="0" smtClean="0"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5400" b="1" dirty="0" smtClean="0">
                <a:effectLst/>
                <a:latin typeface="Times New Roman" pitchFamily="18" charset="0"/>
              </a:rPr>
              <a:t>г) </a:t>
            </a:r>
            <a:r>
              <a:rPr lang="ru-RU" sz="5400" b="1" dirty="0" err="1" smtClean="0">
                <a:solidFill>
                  <a:srgbClr val="FFB3FF"/>
                </a:solidFill>
                <a:effectLst/>
                <a:latin typeface="Times New Roman" pitchFamily="18" charset="0"/>
              </a:rPr>
              <a:t>логопедично</a:t>
            </a:r>
            <a:r>
              <a:rPr lang="ru-RU" sz="5400" b="1" dirty="0" smtClean="0">
                <a:effectLst/>
                <a:latin typeface="Times New Roman" pitchFamily="18" charset="0"/>
              </a:rPr>
              <a:t>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5400" b="1" i="1" dirty="0" smtClean="0">
                <a:latin typeface="Times New Roman" pitchFamily="18" charset="0"/>
              </a:rPr>
              <a:t>до </a:t>
            </a:r>
            <a:r>
              <a:rPr lang="ru-RU" sz="5400" b="1" i="1" dirty="0" err="1" smtClean="0">
                <a:latin typeface="Times New Roman" pitchFamily="18" charset="0"/>
              </a:rPr>
              <a:t>лікування</a:t>
            </a:r>
            <a:r>
              <a:rPr lang="ru-RU" sz="5400" b="1" i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smtClean="0">
                <a:effectLst/>
                <a:latin typeface="Times New Roman" pitchFamily="18" charset="0"/>
              </a:rPr>
              <a:t>–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другий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домовний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рівень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розвитку</a:t>
            </a:r>
            <a:r>
              <a:rPr lang="ru-RU" sz="5400" b="1" dirty="0" smtClean="0">
                <a:effectLst/>
                <a:latin typeface="Times New Roman" pitchFamily="18" charset="0"/>
              </a:rPr>
              <a:t> (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гуління</a:t>
            </a:r>
            <a:r>
              <a:rPr lang="ru-RU" sz="5400" b="1" dirty="0" smtClean="0">
                <a:effectLst/>
                <a:latin typeface="Times New Roman" pitchFamily="18" charset="0"/>
              </a:rPr>
              <a:t>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5400" b="1" dirty="0" smtClean="0"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5400" b="1" i="1" dirty="0" err="1" smtClean="0">
                <a:latin typeface="Times New Roman" pitchFamily="18" charset="0"/>
              </a:rPr>
              <a:t>після</a:t>
            </a:r>
            <a:r>
              <a:rPr lang="ru-RU" sz="5400" b="1" i="1" dirty="0" smtClean="0">
                <a:latin typeface="Times New Roman" pitchFamily="18" charset="0"/>
              </a:rPr>
              <a:t> </a:t>
            </a:r>
            <a:r>
              <a:rPr lang="ru-RU" sz="5400" b="1" i="1" dirty="0" err="1" smtClean="0">
                <a:latin typeface="Times New Roman" pitchFamily="18" charset="0"/>
              </a:rPr>
              <a:t>курсів</a:t>
            </a:r>
            <a:r>
              <a:rPr lang="ru-RU" sz="5400" b="1" i="1" dirty="0" smtClean="0">
                <a:latin typeface="Times New Roman" pitchFamily="18" charset="0"/>
              </a:rPr>
              <a:t> </a:t>
            </a:r>
            <a:r>
              <a:rPr lang="ru-RU" sz="5400" b="1" i="1" dirty="0" err="1" smtClean="0">
                <a:latin typeface="Times New Roman" pitchFamily="18" charset="0"/>
              </a:rPr>
              <a:t>лікування</a:t>
            </a:r>
            <a:r>
              <a:rPr lang="ru-RU" sz="5400" b="1" i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smtClean="0">
                <a:effectLst/>
                <a:latin typeface="Times New Roman" pitchFamily="18" charset="0"/>
              </a:rPr>
              <a:t>–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другий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мовний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рівень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Розвитку</a:t>
            </a:r>
            <a:r>
              <a:rPr lang="ru-RU" sz="5400" b="1" dirty="0" smtClean="0">
                <a:effectLst/>
                <a:latin typeface="Times New Roman" pitchFamily="18" charset="0"/>
              </a:rPr>
              <a:t> (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мовлення</a:t>
            </a:r>
            <a:r>
              <a:rPr lang="ru-RU" sz="5400" b="1" dirty="0" smtClean="0">
                <a:effectLst/>
                <a:latin typeface="Times New Roman" pitchFamily="18" charset="0"/>
              </a:rPr>
              <a:t> за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допомогою</a:t>
            </a:r>
            <a:r>
              <a:rPr lang="ru-RU" sz="5400" b="1" dirty="0" smtClean="0">
                <a:effectLst/>
                <a:latin typeface="Times New Roman" pitchFamily="18" charset="0"/>
              </a:rPr>
              <a:t> 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нескладних</a:t>
            </a:r>
            <a:r>
              <a:rPr lang="ru-RU" sz="5400" b="1" dirty="0" smtClean="0">
                <a:effectLst/>
                <a:latin typeface="Times New Roman" pitchFamily="18" charset="0"/>
              </a:rPr>
              <a:t> </a:t>
            </a:r>
            <a:r>
              <a:rPr lang="ru-RU" sz="5400" b="1" dirty="0" err="1" smtClean="0">
                <a:effectLst/>
                <a:latin typeface="Times New Roman" pitchFamily="18" charset="0"/>
              </a:rPr>
              <a:t>речень</a:t>
            </a:r>
            <a:r>
              <a:rPr lang="ru-RU" sz="5400" b="1" dirty="0" smtClean="0">
                <a:effectLst/>
                <a:latin typeface="Times New Roman" pitchFamily="18" charset="0"/>
              </a:rPr>
              <a:t>).</a:t>
            </a:r>
            <a:endParaRPr lang="ru-RU" sz="5400" b="1" dirty="0">
              <a:effectLst/>
              <a:latin typeface="Times New Roman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Динаміка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5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6627813"/>
            <a:ext cx="4762500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159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1013" y="6556375"/>
            <a:ext cx="4760912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158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3425" y="5045075"/>
            <a:ext cx="5116513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945282" y="1299270"/>
            <a:ext cx="12961440" cy="44644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>
          <a:xfrm>
            <a:off x="873274" y="1371278"/>
            <a:ext cx="12719050" cy="915987"/>
          </a:xfrm>
        </p:spPr>
        <p:txBody>
          <a:bodyPr/>
          <a:lstStyle/>
          <a:p>
            <a:r>
              <a:rPr lang="ru-RU" sz="4000" b="1" dirty="0">
                <a:solidFill>
                  <a:schemeClr val="tx1"/>
                </a:solidFill>
                <a:effectLst/>
              </a:rPr>
              <a:t>ВІКТОР С.</a:t>
            </a:r>
            <a:r>
              <a:rPr lang="ru-RU" sz="4000" dirty="0">
                <a:solidFill>
                  <a:schemeClr val="tx1"/>
                </a:solidFill>
                <a:effectLst/>
              </a:rPr>
              <a:t>, 1983 року </a:t>
            </a:r>
            <a:r>
              <a:rPr lang="ru-RU" sz="4000" dirty="0" err="1">
                <a:solidFill>
                  <a:schemeClr val="tx1"/>
                </a:solidFill>
                <a:effectLst/>
              </a:rPr>
              <a:t>народження</a:t>
            </a:r>
            <a:endParaRPr lang="ru-RU" sz="4000" dirty="0">
              <a:solidFill>
                <a:schemeClr val="tx1"/>
              </a:solidFill>
              <a:effectLst/>
            </a:endParaRPr>
          </a:p>
        </p:txBody>
      </p:sp>
      <p:sp>
        <p:nvSpPr>
          <p:cNvPr id="451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9298" y="2235374"/>
            <a:ext cx="12719050" cy="367188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800" b="1" dirty="0" err="1">
                <a:effectLst/>
                <a:latin typeface="Times New Roman" pitchFamily="18" charset="0"/>
              </a:rPr>
              <a:t>Діагноз</a:t>
            </a:r>
            <a:r>
              <a:rPr lang="ru-RU" sz="3800" b="1" dirty="0">
                <a:effectLst/>
                <a:latin typeface="Times New Roman" pitchFamily="18" charset="0"/>
              </a:rPr>
              <a:t>: </a:t>
            </a:r>
            <a:r>
              <a:rPr lang="ru-RU" sz="3800" b="1" dirty="0" err="1">
                <a:effectLst/>
                <a:latin typeface="Times New Roman" pitchFamily="18" charset="0"/>
              </a:rPr>
              <a:t>олігофренія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помірно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вираженого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ступеня</a:t>
            </a:r>
            <a:r>
              <a:rPr lang="ru-RU" sz="3800" b="1" dirty="0">
                <a:effectLst/>
                <a:latin typeface="Times New Roman" pitchFamily="18" charset="0"/>
              </a:rPr>
              <a:t>. </a:t>
            </a:r>
            <a:r>
              <a:rPr lang="ru-RU" sz="3800" b="1" dirty="0" err="1">
                <a:effectLst/>
                <a:latin typeface="Times New Roman" pitchFamily="18" charset="0"/>
              </a:rPr>
              <a:t>Затримка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психічного</a:t>
            </a:r>
            <a:r>
              <a:rPr lang="ru-RU" sz="3800" b="1" dirty="0">
                <a:effectLst/>
                <a:latin typeface="Times New Roman" pitchFamily="18" charset="0"/>
              </a:rPr>
              <a:t> та </a:t>
            </a:r>
            <a:r>
              <a:rPr lang="ru-RU" sz="3800" b="1" dirty="0" err="1">
                <a:effectLst/>
                <a:latin typeface="Times New Roman" pitchFamily="18" charset="0"/>
              </a:rPr>
              <a:t>інтелектуального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розвитку</a:t>
            </a:r>
            <a:r>
              <a:rPr lang="ru-RU" sz="3800" b="1" dirty="0">
                <a:effectLst/>
                <a:latin typeface="Times New Roman" pitchFamily="18" charset="0"/>
              </a:rPr>
              <a:t> на </a:t>
            </a:r>
            <a:r>
              <a:rPr lang="ru-RU" sz="3800" b="1" dirty="0" err="1">
                <a:effectLst/>
                <a:latin typeface="Times New Roman" pitchFamily="18" charset="0"/>
              </a:rPr>
              <a:t>фоні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двобічного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пірамідного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дефіциту</a:t>
            </a:r>
            <a:r>
              <a:rPr lang="ru-RU" sz="3800" b="1" dirty="0">
                <a:effectLst/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800" b="1" dirty="0">
                <a:effectLst/>
                <a:latin typeface="Times New Roman" pitchFamily="18" charset="0"/>
              </a:rPr>
              <a:t>Початок </a:t>
            </a:r>
            <a:r>
              <a:rPr lang="ru-RU" sz="3800" b="1" dirty="0" err="1">
                <a:effectLst/>
                <a:latin typeface="Times New Roman" pitchFamily="18" charset="0"/>
              </a:rPr>
              <a:t>лікування</a:t>
            </a:r>
            <a:r>
              <a:rPr lang="ru-RU" sz="3800" b="1" dirty="0">
                <a:effectLst/>
                <a:latin typeface="Times New Roman" pitchFamily="18" charset="0"/>
              </a:rPr>
              <a:t>: </a:t>
            </a:r>
            <a:r>
              <a:rPr lang="ru-RU" sz="3800" b="1" dirty="0" err="1">
                <a:effectLst/>
                <a:latin typeface="Times New Roman" pitchFamily="18" charset="0"/>
              </a:rPr>
              <a:t>грудень</a:t>
            </a:r>
            <a:r>
              <a:rPr lang="ru-RU" sz="3800" b="1" dirty="0">
                <a:effectLst/>
                <a:latin typeface="Times New Roman" pitchFamily="18" charset="0"/>
              </a:rPr>
              <a:t> 2005 р.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800" b="1" dirty="0">
                <a:effectLst/>
                <a:latin typeface="Times New Roman" pitchFamily="18" charset="0"/>
              </a:rPr>
              <a:t>Проведено 3 </a:t>
            </a:r>
            <a:r>
              <a:rPr lang="ru-RU" sz="3800" b="1" dirty="0" err="1">
                <a:effectLst/>
                <a:latin typeface="Times New Roman" pitchFamily="18" charset="0"/>
              </a:rPr>
              <a:t>планові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курси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інтенсивного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розвивального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лікування</a:t>
            </a:r>
            <a:r>
              <a:rPr lang="ru-RU" sz="3800" b="1" dirty="0">
                <a:effectLst/>
                <a:latin typeface="Times New Roman" pitchFamily="18" charset="0"/>
              </a:rPr>
              <a:t> </a:t>
            </a:r>
            <a:r>
              <a:rPr lang="ru-RU" sz="3800" b="1" dirty="0" err="1">
                <a:effectLst/>
                <a:latin typeface="Times New Roman" pitchFamily="18" charset="0"/>
              </a:rPr>
              <a:t>тривалістю</a:t>
            </a:r>
            <a:r>
              <a:rPr lang="ru-RU" sz="3800" b="1" dirty="0">
                <a:effectLst/>
                <a:latin typeface="Times New Roman" pitchFamily="18" charset="0"/>
              </a:rPr>
              <a:t> по 21 дню до листопада 2006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61306" y="2667422"/>
            <a:ext cx="12719050" cy="74168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</a:rPr>
              <a:t>а) </a:t>
            </a:r>
            <a:r>
              <a:rPr lang="ru-RU" sz="2800" b="1" dirty="0" err="1" smtClean="0">
                <a:solidFill>
                  <a:srgbClr val="FFB3FF"/>
                </a:solidFill>
                <a:latin typeface="Times New Roman" pitchFamily="18" charset="0"/>
              </a:rPr>
              <a:t>неврологічно</a:t>
            </a:r>
            <a:r>
              <a:rPr lang="ru-RU" sz="2800" b="1" dirty="0" smtClean="0">
                <a:latin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</a:rPr>
              <a:t>до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</a:rPr>
              <a:t>– контакт </a:t>
            </a:r>
            <a:r>
              <a:rPr lang="ru-RU" sz="2800" b="1" dirty="0" err="1" smtClean="0">
                <a:latin typeface="Times New Roman" pitchFamily="18" charset="0"/>
              </a:rPr>
              <a:t>знижено</a:t>
            </a:r>
            <a:r>
              <a:rPr lang="ru-RU" sz="2800" b="1" dirty="0" smtClean="0">
                <a:latin typeface="Times New Roman" pitchFamily="18" charset="0"/>
              </a:rPr>
              <a:t> через </a:t>
            </a:r>
            <a:r>
              <a:rPr lang="ru-RU" sz="2800" b="1" dirty="0" err="1" smtClean="0">
                <a:latin typeface="Times New Roman" pitchFamily="18" charset="0"/>
              </a:rPr>
              <a:t>замкненість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спрощеність</a:t>
            </a:r>
            <a:r>
              <a:rPr lang="ru-RU" sz="2800" b="1" dirty="0" smtClean="0">
                <a:latin typeface="Times New Roman" pitchFamily="18" charset="0"/>
              </a:rPr>
              <a:t> у </a:t>
            </a:r>
            <a:r>
              <a:rPr lang="ru-RU" sz="2800" b="1" dirty="0" err="1" smtClean="0">
                <a:latin typeface="Times New Roman" pitchFamily="18" charset="0"/>
              </a:rPr>
              <a:t>сприйнятті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питань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Складні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інструкції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виконує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з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помилками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Рівень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емоцій</a:t>
            </a:r>
            <a:r>
              <a:rPr lang="ru-RU" sz="2800" b="1" dirty="0" smtClean="0">
                <a:latin typeface="Times New Roman" pitchFamily="18" charset="0"/>
              </a:rPr>
              <a:t> занижено. </a:t>
            </a:r>
            <a:r>
              <a:rPr lang="ru-RU" sz="2800" b="1" dirty="0" err="1" smtClean="0">
                <a:latin typeface="Times New Roman" pitchFamily="18" charset="0"/>
              </a:rPr>
              <a:t>Порушень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моторної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сфери</a:t>
            </a:r>
            <a:r>
              <a:rPr lang="ru-RU" sz="2800" b="1" dirty="0" smtClean="0">
                <a:latin typeface="Times New Roman" pitchFamily="18" charset="0"/>
              </a:rPr>
              <a:t> не </a:t>
            </a:r>
            <a:r>
              <a:rPr lang="ru-RU" sz="2800" b="1" dirty="0" err="1" smtClean="0">
                <a:latin typeface="Times New Roman" pitchFamily="18" charset="0"/>
              </a:rPr>
              <a:t>виявлено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Координаторна</a:t>
            </a:r>
            <a:r>
              <a:rPr lang="ru-RU" sz="2800" b="1" dirty="0" smtClean="0">
                <a:latin typeface="Times New Roman" pitchFamily="18" charset="0"/>
              </a:rPr>
              <a:t> та </a:t>
            </a:r>
            <a:r>
              <a:rPr lang="ru-RU" sz="2800" b="1" dirty="0" err="1" smtClean="0">
                <a:latin typeface="Times New Roman" pitchFamily="18" charset="0"/>
              </a:rPr>
              <a:t>чутлива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сфери</a:t>
            </a:r>
            <a:r>
              <a:rPr lang="ru-RU" sz="2800" b="1" dirty="0" smtClean="0">
                <a:latin typeface="Times New Roman" pitchFamily="18" charset="0"/>
              </a:rPr>
              <a:t> без </a:t>
            </a:r>
            <a:r>
              <a:rPr lang="ru-RU" sz="2800" b="1" dirty="0" err="1" smtClean="0">
                <a:latin typeface="Times New Roman" pitchFamily="18" charset="0"/>
              </a:rPr>
              <a:t>відхилень</a:t>
            </a:r>
            <a:r>
              <a:rPr lang="ru-RU" sz="2800" b="1" dirty="0" smtClean="0">
                <a:latin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2800" b="1" i="1" dirty="0" err="1" smtClean="0">
                <a:latin typeface="Times New Roman" pitchFamily="18" charset="0"/>
              </a:rPr>
              <a:t>після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курсів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</a:rPr>
              <a:t>– сформовано </a:t>
            </a:r>
            <a:r>
              <a:rPr lang="ru-RU" sz="2800" b="1" dirty="0" err="1" smtClean="0">
                <a:latin typeface="Times New Roman" pitchFamily="18" charset="0"/>
              </a:rPr>
              <a:t>вікові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соціальні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навички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урівноважено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психоемоційний</a:t>
            </a:r>
            <a:r>
              <a:rPr lang="ru-RU" sz="2800" b="1" dirty="0" smtClean="0">
                <a:latin typeface="Times New Roman" pitchFamily="18" charset="0"/>
              </a:rPr>
              <a:t> стан, </a:t>
            </a:r>
            <a:r>
              <a:rPr lang="ru-RU" sz="2800" b="1" dirty="0" err="1" smtClean="0">
                <a:latin typeface="Times New Roman" pitchFamily="18" charset="0"/>
              </a:rPr>
              <a:t>з'явилися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ініціативність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щодо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пошуку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своєї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ролі</a:t>
            </a:r>
            <a:r>
              <a:rPr lang="ru-RU" sz="2800" b="1" dirty="0" smtClean="0">
                <a:latin typeface="Times New Roman" pitchFamily="18" charset="0"/>
              </a:rPr>
              <a:t> як </a:t>
            </a:r>
            <a:r>
              <a:rPr lang="ru-RU" sz="2800" b="1" dirty="0" err="1" smtClean="0">
                <a:latin typeface="Times New Roman" pitchFamily="18" charset="0"/>
              </a:rPr>
              <a:t>чоловіка</a:t>
            </a:r>
            <a:r>
              <a:rPr lang="ru-RU" sz="2800" b="1" dirty="0" smtClean="0">
                <a:latin typeface="Times New Roman" pitchFamily="18" charset="0"/>
              </a:rPr>
              <a:t> та </a:t>
            </a:r>
            <a:r>
              <a:rPr lang="ru-RU" sz="2800" b="1" dirty="0" err="1" smtClean="0">
                <a:latin typeface="Times New Roman" pitchFamily="18" charset="0"/>
              </a:rPr>
              <a:t>обстоювання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позицій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із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використанням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розширених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логічних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висновків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досягнуто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швидкого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переключення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з</a:t>
            </a:r>
            <a:r>
              <a:rPr lang="ru-RU" sz="2800" b="1" dirty="0" smtClean="0">
                <a:latin typeface="Times New Roman" pitchFamily="18" charset="0"/>
              </a:rPr>
              <a:t> одного на </a:t>
            </a:r>
            <a:r>
              <a:rPr lang="ru-RU" sz="2800" b="1" dirty="0" err="1" smtClean="0">
                <a:latin typeface="Times New Roman" pitchFamily="18" charset="0"/>
              </a:rPr>
              <a:t>інший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різновид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діяльності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підвищилася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фізична</a:t>
            </a:r>
            <a:r>
              <a:rPr lang="ru-RU" sz="2800" b="1" dirty="0" smtClean="0">
                <a:latin typeface="Times New Roman" pitchFamily="18" charset="0"/>
              </a:rPr>
              <a:t> та </a:t>
            </a:r>
            <a:r>
              <a:rPr lang="ru-RU" sz="2800" b="1" dirty="0" err="1" smtClean="0">
                <a:latin typeface="Times New Roman" pitchFamily="18" charset="0"/>
              </a:rPr>
              <a:t>розумова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працездатність</a:t>
            </a:r>
            <a:r>
              <a:rPr lang="ru-RU" sz="2800" b="1" dirty="0" smtClean="0">
                <a:latin typeface="Times New Roman" pitchFamily="18" charset="0"/>
              </a:rPr>
              <a:t>;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Динаміка</a:t>
            </a:r>
            <a:endParaRPr lang="ru-RU" sz="4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61306" y="2667422"/>
            <a:ext cx="12719050" cy="74168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</a:rPr>
              <a:t>б) </a:t>
            </a:r>
            <a:r>
              <a:rPr lang="ru-RU" sz="2800" b="1" dirty="0" err="1" smtClean="0">
                <a:solidFill>
                  <a:srgbClr val="FFB3FF"/>
                </a:solidFill>
                <a:latin typeface="Times New Roman" pitchFamily="18" charset="0"/>
              </a:rPr>
              <a:t>гемодинамічно</a:t>
            </a:r>
            <a:r>
              <a:rPr lang="ru-RU" sz="2800" b="1" dirty="0" smtClean="0">
                <a:latin typeface="Times New Roman" pitchFamily="18" charset="0"/>
              </a:rPr>
              <a:t>: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</a:rPr>
              <a:t>до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</a:rPr>
              <a:t>– спазм </a:t>
            </a:r>
            <a:r>
              <a:rPr lang="ru-RU" sz="2800" b="1" dirty="0" err="1" smtClean="0">
                <a:latin typeface="Times New Roman" pitchFamily="18" charset="0"/>
              </a:rPr>
              <a:t>обох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сонних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артерій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внутрішньочерепна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гіпертензія</a:t>
            </a:r>
            <a:r>
              <a:rPr lang="ru-RU" sz="2800" b="1" dirty="0" smtClean="0">
                <a:latin typeface="Times New Roman" pitchFamily="18" charset="0"/>
              </a:rPr>
              <a:t> в </a:t>
            </a:r>
            <a:r>
              <a:rPr lang="ru-RU" sz="2800" b="1" dirty="0" err="1" smtClean="0">
                <a:latin typeface="Times New Roman" pitchFamily="18" charset="0"/>
              </a:rPr>
              <a:t>передній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черепній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ямці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патологічне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артеріовенозне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шунтування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праворуч</a:t>
            </a:r>
            <a:r>
              <a:rPr lang="ru-RU" sz="2800" b="1" dirty="0" smtClean="0">
                <a:latin typeface="Times New Roman" pitchFamily="18" charset="0"/>
              </a:rPr>
              <a:t> у </a:t>
            </a:r>
            <a:r>
              <a:rPr lang="ru-RU" sz="2800" b="1" dirty="0" err="1" smtClean="0">
                <a:latin typeface="Times New Roman" pitchFamily="18" charset="0"/>
              </a:rPr>
              <a:t>кавернозний</a:t>
            </a:r>
            <a:r>
              <a:rPr lang="ru-RU" sz="2800" b="1" dirty="0" smtClean="0">
                <a:latin typeface="Times New Roman" pitchFamily="18" charset="0"/>
              </a:rPr>
              <a:t> синус, </a:t>
            </a:r>
            <a:r>
              <a:rPr lang="ru-RU" sz="2800" b="1" dirty="0" err="1" smtClean="0">
                <a:latin typeface="Times New Roman" pitchFamily="18" charset="0"/>
              </a:rPr>
              <a:t>функціональна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недостатність</a:t>
            </a:r>
            <a:r>
              <a:rPr lang="ru-RU" sz="2800" b="1" dirty="0" smtClean="0">
                <a:latin typeface="Times New Roman" pitchFamily="18" charset="0"/>
              </a:rPr>
              <a:t> аортального клапана, </a:t>
            </a:r>
            <a:r>
              <a:rPr lang="ru-RU" sz="2800" b="1" dirty="0" err="1" smtClean="0">
                <a:latin typeface="Times New Roman" pitchFamily="18" charset="0"/>
              </a:rPr>
              <a:t>знижено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насосну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функцію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серця</a:t>
            </a:r>
            <a:r>
              <a:rPr lang="ru-RU" sz="2800" b="1" dirty="0" smtClean="0">
                <a:latin typeface="Times New Roman" pitchFamily="18" charset="0"/>
              </a:rPr>
              <a:t>;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2800" b="1" i="1" dirty="0" err="1" smtClean="0">
                <a:latin typeface="Times New Roman" pitchFamily="18" charset="0"/>
              </a:rPr>
              <a:t>після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курсів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</a:rPr>
              <a:t>– </a:t>
            </a:r>
            <a:r>
              <a:rPr lang="ru-RU" sz="2800" b="1" dirty="0" err="1" smtClean="0">
                <a:latin typeface="Times New Roman" pitchFamily="18" charset="0"/>
              </a:rPr>
              <a:t>нормалізувалася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нагнітальна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функція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лівих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відділів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серця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дещо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поліпшилися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венозний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відтік</a:t>
            </a:r>
            <a:r>
              <a:rPr lang="ru-RU" sz="2800" b="1" dirty="0" smtClean="0">
                <a:latin typeface="Times New Roman" pitchFamily="18" charset="0"/>
              </a:rPr>
              <a:t> та </a:t>
            </a:r>
            <a:r>
              <a:rPr lang="ru-RU" sz="2800" b="1" dirty="0" err="1" smtClean="0">
                <a:latin typeface="Times New Roman" pitchFamily="18" charset="0"/>
              </a:rPr>
              <a:t>кровоплин</a:t>
            </a:r>
            <a:r>
              <a:rPr lang="ru-RU" sz="2800" b="1" dirty="0" smtClean="0">
                <a:latin typeface="Times New Roman" pitchFamily="18" charset="0"/>
              </a:rPr>
              <a:t> у СМА, </a:t>
            </a:r>
            <a:r>
              <a:rPr lang="ru-RU" sz="2800" b="1" dirty="0" err="1" smtClean="0">
                <a:latin typeface="Times New Roman" pitchFamily="18" charset="0"/>
              </a:rPr>
              <a:t>проте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ще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знижено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кровоплин</a:t>
            </a:r>
            <a:r>
              <a:rPr lang="ru-RU" sz="2800" b="1" dirty="0" smtClean="0">
                <a:latin typeface="Times New Roman" pitchFamily="18" charset="0"/>
              </a:rPr>
              <a:t> у ПМА, </a:t>
            </a:r>
            <a:r>
              <a:rPr lang="ru-RU" sz="2800" b="1" dirty="0" err="1" smtClean="0">
                <a:latin typeface="Times New Roman" pitchFamily="18" charset="0"/>
              </a:rPr>
              <a:t>утримується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артеріовенозне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шунтування</a:t>
            </a:r>
            <a:r>
              <a:rPr lang="ru-RU" sz="2800" b="1" dirty="0" smtClean="0">
                <a:latin typeface="Times New Roman" pitchFamily="18" charset="0"/>
              </a:rPr>
              <a:t> в </a:t>
            </a:r>
            <a:r>
              <a:rPr lang="ru-RU" sz="2800" b="1" dirty="0" err="1" smtClean="0">
                <a:latin typeface="Times New Roman" pitchFamily="18" charset="0"/>
              </a:rPr>
              <a:t>прямий</a:t>
            </a:r>
            <a:r>
              <a:rPr lang="ru-RU" sz="2800" b="1" dirty="0" smtClean="0">
                <a:latin typeface="Times New Roman" pitchFamily="18" charset="0"/>
              </a:rPr>
              <a:t> синус;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Динаміка</a:t>
            </a:r>
            <a:endParaRPr lang="ru-RU" sz="4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61306" y="2667422"/>
            <a:ext cx="12719050" cy="74168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</a:rPr>
              <a:t>в) </a:t>
            </a:r>
            <a:r>
              <a:rPr lang="ru-RU" sz="2800" b="1" dirty="0" err="1" smtClean="0">
                <a:solidFill>
                  <a:srgbClr val="FFB3FF"/>
                </a:solidFill>
                <a:latin typeface="Times New Roman" pitchFamily="18" charset="0"/>
              </a:rPr>
              <a:t>психологічно</a:t>
            </a:r>
            <a:r>
              <a:rPr lang="ru-RU" sz="2800" b="1" dirty="0" smtClean="0">
                <a:latin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</a:rPr>
              <a:t>до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</a:rPr>
              <a:t>– </a:t>
            </a:r>
            <a:r>
              <a:rPr lang="ru-RU" sz="2800" b="1" dirty="0" err="1" smtClean="0">
                <a:latin typeface="Times New Roman" pitchFamily="18" charset="0"/>
              </a:rPr>
              <a:t>відсутність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уміння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повноцінно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спілкуватися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наявність</a:t>
            </a:r>
            <a:r>
              <a:rPr lang="ru-RU" sz="2800" b="1" dirty="0" smtClean="0">
                <a:latin typeface="Times New Roman" pitchFamily="18" charset="0"/>
              </a:rPr>
              <a:t> страху </a:t>
            </a:r>
            <a:r>
              <a:rPr lang="ru-RU" sz="2800" b="1" dirty="0" err="1" smtClean="0">
                <a:latin typeface="Times New Roman" pitchFamily="18" charset="0"/>
              </a:rPr>
              <a:t>стосовно</a:t>
            </a:r>
            <a:r>
              <a:rPr lang="ru-RU" sz="2800" b="1" dirty="0" smtClean="0">
                <a:latin typeface="Times New Roman" pitchFamily="18" charset="0"/>
              </a:rPr>
              <a:t> людей. Порушено </a:t>
            </a:r>
            <a:r>
              <a:rPr lang="ru-RU" sz="2800" b="1" dirty="0" err="1" smtClean="0">
                <a:latin typeface="Times New Roman" pitchFamily="18" charset="0"/>
              </a:rPr>
              <a:t>вибірковість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зорового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сприйняття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стійкість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концентрацію</a:t>
            </a:r>
            <a:r>
              <a:rPr lang="ru-RU" sz="2800" b="1" dirty="0" smtClean="0">
                <a:latin typeface="Times New Roman" pitchFamily="18" charset="0"/>
              </a:rPr>
              <a:t> та </a:t>
            </a:r>
            <a:r>
              <a:rPr lang="ru-RU" sz="2800" b="1" dirty="0" err="1" smtClean="0">
                <a:latin typeface="Times New Roman" pitchFamily="18" charset="0"/>
              </a:rPr>
              <a:t>розподілення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уваги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Мислення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в'язке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пацієнт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повільно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відповідає</a:t>
            </a:r>
            <a:r>
              <a:rPr lang="ru-RU" sz="2800" b="1" dirty="0" smtClean="0">
                <a:latin typeface="Times New Roman" pitchFamily="18" charset="0"/>
              </a:rPr>
              <a:t> на </a:t>
            </a:r>
            <a:r>
              <a:rPr lang="ru-RU" sz="2800" b="1" dirty="0" err="1" smtClean="0">
                <a:latin typeface="Times New Roman" pitchFamily="18" charset="0"/>
              </a:rPr>
              <a:t>запитання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Емоційний</a:t>
            </a:r>
            <a:r>
              <a:rPr lang="ru-RU" sz="2800" b="1" dirty="0" smtClean="0">
                <a:latin typeface="Times New Roman" pitchFamily="18" charset="0"/>
              </a:rPr>
              <a:t> фон – </a:t>
            </a:r>
            <a:r>
              <a:rPr lang="ru-RU" sz="2800" b="1" dirty="0" err="1" smtClean="0">
                <a:latin typeface="Times New Roman" pitchFamily="18" charset="0"/>
              </a:rPr>
              <a:t>знижена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емотивність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спрощені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емоції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Знижено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рефлексивність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Схильність</a:t>
            </a:r>
            <a:r>
              <a:rPr lang="ru-RU" sz="2800" b="1" dirty="0" smtClean="0">
                <a:latin typeface="Times New Roman" pitchFamily="18" charset="0"/>
              </a:rPr>
              <a:t> до </a:t>
            </a:r>
            <a:r>
              <a:rPr lang="ru-RU" sz="2800" b="1" dirty="0" err="1" smtClean="0">
                <a:latin typeface="Times New Roman" pitchFamily="18" charset="0"/>
              </a:rPr>
              <a:t>аутизації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невміння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підтримувати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тривалі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теплі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стосунки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Низька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самооцінка</a:t>
            </a:r>
            <a:r>
              <a:rPr lang="ru-RU" sz="2800" b="1" dirty="0" smtClean="0">
                <a:latin typeface="Times New Roman" pitchFamily="18" charset="0"/>
              </a:rPr>
              <a:t> та </a:t>
            </a:r>
            <a:r>
              <a:rPr lang="ru-RU" sz="2800" b="1" dirty="0" err="1" smtClean="0">
                <a:latin typeface="Times New Roman" pitchFamily="18" charset="0"/>
              </a:rPr>
              <a:t>високий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рівень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критичності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щодо</a:t>
            </a:r>
            <a:r>
              <a:rPr lang="ru-RU" sz="2800" b="1" dirty="0" smtClean="0">
                <a:latin typeface="Times New Roman" pitchFamily="18" charset="0"/>
              </a:rPr>
              <a:t> себе;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2800" b="1" i="1" dirty="0" err="1" smtClean="0">
                <a:latin typeface="Times New Roman" pitchFamily="18" charset="0"/>
              </a:rPr>
              <a:t>після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курсів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</a:rPr>
              <a:t>– </a:t>
            </a:r>
            <a:r>
              <a:rPr lang="ru-RU" sz="2800" b="1" dirty="0" err="1" smtClean="0">
                <a:latin typeface="Times New Roman" pitchFamily="18" charset="0"/>
              </a:rPr>
              <a:t>хлопець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оволодів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професією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масажиста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працює</a:t>
            </a:r>
            <a:r>
              <a:rPr lang="ru-RU" sz="2800" b="1" dirty="0" smtClean="0">
                <a:latin typeface="Times New Roman" pitchFamily="18" charset="0"/>
              </a:rPr>
              <a:t> за </a:t>
            </a:r>
            <a:r>
              <a:rPr lang="ru-RU" sz="2800" b="1" dirty="0" err="1" smtClean="0">
                <a:latin typeface="Times New Roman" pitchFamily="18" charset="0"/>
              </a:rPr>
              <a:t>фахом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Значно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зросли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показники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рівнів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функціонування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пізнавальних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процесів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З'явився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інтерес</a:t>
            </a:r>
            <a:r>
              <a:rPr lang="ru-RU" sz="2800" b="1" dirty="0" smtClean="0">
                <a:latin typeface="Times New Roman" pitchFamily="18" charset="0"/>
              </a:rPr>
              <a:t> до </a:t>
            </a:r>
            <a:r>
              <a:rPr lang="ru-RU" sz="2800" b="1" dirty="0" err="1" smtClean="0">
                <a:latin typeface="Times New Roman" pitchFamily="18" charset="0"/>
              </a:rPr>
              <a:t>художньої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літератури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Прочитані</a:t>
            </a:r>
            <a:r>
              <a:rPr lang="ru-RU" sz="2800" b="1" dirty="0" smtClean="0">
                <a:latin typeface="Times New Roman" pitchFamily="18" charset="0"/>
              </a:rPr>
              <a:t> твори </a:t>
            </a:r>
            <a:r>
              <a:rPr lang="ru-RU" sz="2800" b="1" dirty="0" err="1" smtClean="0">
                <a:latin typeface="Times New Roman" pitchFamily="18" charset="0"/>
              </a:rPr>
              <a:t>переказує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цікаво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й</a:t>
            </a:r>
            <a:r>
              <a:rPr lang="ru-RU" sz="2800" b="1" dirty="0" smtClean="0">
                <a:latin typeface="Times New Roman" pitchFamily="18" charset="0"/>
              </a:rPr>
              <a:t> доступно. У </a:t>
            </a:r>
            <a:r>
              <a:rPr lang="ru-RU" sz="2800" b="1" dirty="0" err="1" smtClean="0">
                <a:latin typeface="Times New Roman" pitchFamily="18" charset="0"/>
              </a:rPr>
              <a:t>спілкуванні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більше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впевненості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розкутості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навіть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певної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зухвалості</a:t>
            </a:r>
            <a:r>
              <a:rPr lang="ru-RU" sz="2800" b="1" dirty="0" smtClean="0">
                <a:latin typeface="Times New Roman" pitchFamily="18" charset="0"/>
              </a:rPr>
              <a:t>. </a:t>
            </a:r>
            <a:r>
              <a:rPr lang="ru-RU" sz="2800" b="1" dirty="0" err="1" smtClean="0">
                <a:latin typeface="Times New Roman" pitchFamily="18" charset="0"/>
              </a:rPr>
              <a:t>Здатен</a:t>
            </a:r>
            <a:r>
              <a:rPr lang="ru-RU" sz="2800" b="1" dirty="0" smtClean="0">
                <a:latin typeface="Times New Roman" pitchFamily="18" charset="0"/>
              </a:rPr>
              <a:t> до </a:t>
            </a:r>
            <a:r>
              <a:rPr lang="ru-RU" sz="2800" b="1" dirty="0" err="1" smtClean="0">
                <a:latin typeface="Times New Roman" pitchFamily="18" charset="0"/>
              </a:rPr>
              <a:t>творчої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роботи</a:t>
            </a:r>
            <a:r>
              <a:rPr lang="ru-RU" sz="2800" b="1" dirty="0" smtClean="0">
                <a:latin typeface="Times New Roman" pitchFamily="18" charset="0"/>
              </a:rPr>
              <a:t>. Адекватна </a:t>
            </a:r>
            <a:r>
              <a:rPr lang="ru-RU" sz="2800" b="1" dirty="0" err="1" smtClean="0">
                <a:latin typeface="Times New Roman" pitchFamily="18" charset="0"/>
              </a:rPr>
              <a:t>самооцінка</a:t>
            </a:r>
            <a:r>
              <a:rPr lang="ru-RU" sz="2800" b="1" dirty="0" smtClean="0">
                <a:latin typeface="Times New Roman" pitchFamily="18" charset="0"/>
              </a:rPr>
              <a:t>;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Динаміка</a:t>
            </a:r>
            <a:endParaRPr lang="ru-RU" sz="4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9298" y="3747542"/>
            <a:ext cx="12719050" cy="3600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</a:rPr>
              <a:t>г) </a:t>
            </a:r>
            <a:r>
              <a:rPr lang="ru-RU" sz="2800" b="1" dirty="0" err="1" smtClean="0">
                <a:solidFill>
                  <a:srgbClr val="FFB3FF"/>
                </a:solidFill>
                <a:latin typeface="Times New Roman" pitchFamily="18" charset="0"/>
              </a:rPr>
              <a:t>логопедично</a:t>
            </a:r>
            <a:r>
              <a:rPr lang="ru-RU" sz="2800" b="1" dirty="0" smtClean="0">
                <a:latin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</a:rPr>
              <a:t>до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</a:rPr>
              <a:t>– </a:t>
            </a:r>
            <a:r>
              <a:rPr lang="ru-RU" sz="2800" b="1" dirty="0" err="1" smtClean="0">
                <a:latin typeface="Times New Roman" pitchFamily="18" charset="0"/>
              </a:rPr>
              <a:t>мовлення</a:t>
            </a:r>
            <a:r>
              <a:rPr lang="ru-RU" sz="2800" b="1" dirty="0" smtClean="0">
                <a:latin typeface="Times New Roman" pitchFamily="18" charset="0"/>
              </a:rPr>
              <a:t> "</a:t>
            </a:r>
            <a:r>
              <a:rPr lang="ru-RU" sz="2800" b="1" dirty="0" err="1" smtClean="0">
                <a:latin typeface="Times New Roman" pitchFamily="18" charset="0"/>
              </a:rPr>
              <a:t>змазане</a:t>
            </a:r>
            <a:r>
              <a:rPr lang="ru-RU" sz="2800" b="1" dirty="0" smtClean="0">
                <a:latin typeface="Times New Roman" pitchFamily="18" charset="0"/>
              </a:rPr>
              <a:t>", </a:t>
            </a:r>
            <a:r>
              <a:rPr lang="ru-RU" sz="2800" b="1" dirty="0" err="1" smtClean="0">
                <a:latin typeface="Times New Roman" pitchFamily="18" charset="0"/>
              </a:rPr>
              <a:t>збіднене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щодо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дієслов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імпульсивне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хлопець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відмовляється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читати</a:t>
            </a:r>
            <a:r>
              <a:rPr lang="ru-RU" sz="2800" b="1" dirty="0" smtClean="0">
                <a:latin typeface="Times New Roman" pitchFamily="18" charset="0"/>
              </a:rPr>
              <a:t> та </a:t>
            </a:r>
            <a:r>
              <a:rPr lang="ru-RU" sz="2800" b="1" dirty="0" err="1" smtClean="0">
                <a:latin typeface="Times New Roman" pitchFamily="18" charset="0"/>
              </a:rPr>
              <a:t>писати</a:t>
            </a:r>
            <a:r>
              <a:rPr lang="ru-RU" sz="2800" b="1" dirty="0" smtClean="0">
                <a:latin typeface="Times New Roman" pitchFamily="18" charset="0"/>
              </a:rPr>
              <a:t>;</a:t>
            </a:r>
          </a:p>
          <a:p>
            <a:pPr>
              <a:buNone/>
            </a:pPr>
            <a:endParaRPr lang="ru-RU" sz="28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2800" b="1" i="1" dirty="0" err="1" smtClean="0">
                <a:latin typeface="Times New Roman" pitchFamily="18" charset="0"/>
              </a:rPr>
              <a:t>після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курсів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</a:rPr>
              <a:t>лікування</a:t>
            </a:r>
            <a:r>
              <a:rPr lang="ru-RU" sz="2800" b="1" i="1" dirty="0" smtClean="0">
                <a:latin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</a:rPr>
              <a:t>– </a:t>
            </a:r>
            <a:r>
              <a:rPr lang="ru-RU" sz="2800" b="1" dirty="0" err="1" smtClean="0">
                <a:latin typeface="Times New Roman" pitchFamily="18" charset="0"/>
              </a:rPr>
              <a:t>чітка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артикуляція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стабільно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сильний</a:t>
            </a:r>
            <a:r>
              <a:rPr lang="ru-RU" sz="2800" b="1" dirty="0" smtClean="0">
                <a:latin typeface="Times New Roman" pitchFamily="18" charset="0"/>
              </a:rPr>
              <a:t> голос, </a:t>
            </a:r>
            <a:r>
              <a:rPr lang="ru-RU" sz="2800" b="1" dirty="0" err="1" smtClean="0">
                <a:latin typeface="Times New Roman" pitchFamily="18" charset="0"/>
              </a:rPr>
              <a:t>мова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зважена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короткі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але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зрозумілі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речення</a:t>
            </a:r>
            <a:r>
              <a:rPr lang="ru-RU" sz="2800" b="1" dirty="0" smtClean="0">
                <a:latin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</a:rPr>
              <a:t>бере</a:t>
            </a:r>
            <a:r>
              <a:rPr lang="ru-RU" sz="2800" b="1" dirty="0" smtClean="0">
                <a:latin typeface="Times New Roman" pitchFamily="18" charset="0"/>
              </a:rPr>
              <a:t> участь у театральному </a:t>
            </a:r>
            <a:r>
              <a:rPr lang="ru-RU" sz="2800" b="1" dirty="0" err="1" smtClean="0">
                <a:latin typeface="Times New Roman" pitchFamily="18" charset="0"/>
              </a:rPr>
              <a:t>гуртку</a:t>
            </a:r>
            <a:r>
              <a:rPr lang="ru-RU" sz="2800" b="1" dirty="0" smtClean="0">
                <a:latin typeface="Times New Roman" pitchFamily="18" charset="0"/>
              </a:rPr>
              <a:t> – </a:t>
            </a:r>
            <a:r>
              <a:rPr lang="ru-RU" sz="2800" b="1" dirty="0" err="1" smtClean="0">
                <a:latin typeface="Times New Roman" pitchFamily="18" charset="0"/>
              </a:rPr>
              <a:t>грав</a:t>
            </a:r>
            <a:r>
              <a:rPr lang="ru-RU" sz="2800" b="1" dirty="0" smtClean="0">
                <a:latin typeface="Times New Roman" pitchFamily="18" charset="0"/>
              </a:rPr>
              <a:t> роль короля.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Динаміка</a:t>
            </a:r>
            <a:endParaRPr lang="ru-RU" sz="4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9298" y="2379390"/>
            <a:ext cx="12719050" cy="6264696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Клінічні протоколи відновного лікування</a:t>
            </a:r>
          </a:p>
          <a:p>
            <a:r>
              <a:rPr lang="uk-UA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Програма реабілітації</a:t>
            </a:r>
          </a:p>
          <a:p>
            <a:r>
              <a:rPr lang="uk-UA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План реабілітації</a:t>
            </a:r>
          </a:p>
          <a:p>
            <a:r>
              <a:rPr lang="uk-UA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Реалізація програми реабілітації – менеджмент реабілітаційного процесу</a:t>
            </a:r>
          </a:p>
          <a:p>
            <a:r>
              <a:rPr lang="uk-UA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Контроль якості реабілітаційного процесу</a:t>
            </a:r>
          </a:p>
          <a:p>
            <a:pPr>
              <a:buNone/>
            </a:pPr>
            <a:endParaRPr lang="uk-UA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uk-UA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uk-UA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Щоденники реабілітаційних занять </a:t>
            </a:r>
            <a:endParaRPr lang="en-US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uk-UA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>
              <a:buNone/>
            </a:pPr>
            <a:r>
              <a:rPr lang="en-US" sz="4800" b="1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2"/>
              </a:rPr>
              <a:t>www.med-innovation.com.ua</a:t>
            </a:r>
            <a:endParaRPr lang="en-US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69218" y="219150"/>
            <a:ext cx="13762707" cy="1951888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4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66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6600" b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Документування</a:t>
            </a:r>
            <a:r>
              <a:rPr lang="ru-RU" sz="6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6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ре</a:t>
            </a:r>
            <a:r>
              <a:rPr lang="uk-UA" sz="6600" b="1" dirty="0" err="1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абілітаційного</a:t>
            </a:r>
            <a:r>
              <a:rPr lang="uk-UA" sz="6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процесу!!!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en-US" sz="66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6600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0936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945282" y="1371278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Wingdings" pitchFamily="2" charset="2"/>
              <a:buNone/>
            </a:pPr>
            <a:r>
              <a:rPr lang="uk-UA" sz="6000" b="1" i="1" dirty="0" smtClean="0"/>
              <a:t>Центр 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6000" b="1" i="1" dirty="0" smtClean="0"/>
              <a:t>інноваційних</a:t>
            </a:r>
            <a:endParaRPr lang="uk-UA" sz="6000" b="1" i="1" dirty="0" smtClean="0"/>
          </a:p>
          <a:p>
            <a:pPr marL="0" indent="0" algn="ctr">
              <a:buFont typeface="Wingdings" pitchFamily="2" charset="2"/>
              <a:buNone/>
            </a:pPr>
            <a:r>
              <a:rPr lang="uk-UA" sz="6000" b="1" i="1" dirty="0" smtClean="0"/>
              <a:t>медичних </a:t>
            </a:r>
            <a:r>
              <a:rPr lang="uk-UA" sz="6000" b="1" i="1" dirty="0" smtClean="0"/>
              <a:t>технологій сьогодні пропонує та ділиться своїми новаторськими технологіями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7186439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37939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9298" y="2379390"/>
            <a:ext cx="12719050" cy="6264696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ru-RU" sz="4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Дистанційне</a:t>
            </a:r>
            <a:r>
              <a:rPr lang="ru-RU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4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навчання</a:t>
            </a:r>
            <a:endParaRPr lang="ru-RU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ru-RU" sz="4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Майстер-класи</a:t>
            </a:r>
            <a:endParaRPr lang="ru-RU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ru-RU" sz="4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Віртуальні</a:t>
            </a:r>
            <a:r>
              <a:rPr lang="ru-RU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4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лекції</a:t>
            </a:r>
            <a:r>
              <a:rPr lang="ru-RU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en-US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on-line </a:t>
            </a:r>
            <a:r>
              <a:rPr lang="uk-UA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та  в </a:t>
            </a:r>
            <a:r>
              <a:rPr lang="en-US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off-line</a:t>
            </a:r>
            <a:r>
              <a:rPr lang="uk-UA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режимі</a:t>
            </a:r>
          </a:p>
          <a:p>
            <a:pPr>
              <a:buNone/>
            </a:pPr>
            <a:r>
              <a:rPr lang="uk-UA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Презентації, книги, обладнання</a:t>
            </a:r>
          </a:p>
          <a:p>
            <a:pPr>
              <a:buNone/>
            </a:pPr>
            <a:r>
              <a:rPr lang="uk-UA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Практикуми</a:t>
            </a:r>
            <a:endParaRPr lang="en-US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uk-UA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>
              <a:buNone/>
            </a:pPr>
            <a:r>
              <a:rPr lang="en-US" sz="4800" b="1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2"/>
              </a:rPr>
              <a:t>www.med-innovation.com.ua</a:t>
            </a:r>
            <a:endParaRPr lang="en-US" sz="4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745482" y="219150"/>
            <a:ext cx="11386443" cy="1951888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4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Освіта</a:t>
            </a: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протягом</a:t>
            </a: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всього</a:t>
            </a: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життя</a:t>
            </a:r>
            <a:endParaRPr lang="en-US" sz="4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  <a:hlinkClick r:id="rId3"/>
              </a:rPr>
              <a:t>www.inmeds.com.ua</a:t>
            </a:r>
            <a:endParaRPr lang="en-US" sz="4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4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Рисунок 5" descr="logo_CIM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242" y="507182"/>
            <a:ext cx="1714512" cy="166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39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1371278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019350"/>
            <a:ext cx="12719050" cy="67437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5400" dirty="0" smtClean="0"/>
              <a:t>Одужання </a:t>
            </a:r>
            <a:r>
              <a:rPr lang="uk-UA" sz="5400" dirty="0" err="1" smtClean="0"/>
              <a:t>пацiєнта</a:t>
            </a:r>
            <a:r>
              <a:rPr lang="uk-UA" sz="5400" dirty="0" smtClean="0"/>
              <a:t> та його </a:t>
            </a:r>
            <a:r>
              <a:rPr lang="uk-UA" sz="5400" dirty="0" err="1" smtClean="0"/>
              <a:t>реабiлiтацiя</a:t>
            </a:r>
            <a:r>
              <a:rPr lang="uk-UA" sz="5400" dirty="0" smtClean="0"/>
              <a:t> аж </a:t>
            </a:r>
            <a:r>
              <a:rPr lang="uk-UA" sz="5400" dirty="0" err="1" smtClean="0"/>
              <a:t>нiяк</a:t>
            </a:r>
            <a:r>
              <a:rPr lang="uk-UA" sz="5400" dirty="0" smtClean="0"/>
              <a:t> не одне й те ж саме, тому що, </a:t>
            </a:r>
            <a:r>
              <a:rPr lang="uk-UA" sz="5400" dirty="0" err="1" smtClean="0"/>
              <a:t>крiм</a:t>
            </a:r>
            <a:r>
              <a:rPr lang="uk-UA" sz="5400" dirty="0" smtClean="0"/>
              <a:t> </a:t>
            </a:r>
            <a:r>
              <a:rPr lang="uk-UA" sz="5400" dirty="0" err="1" smtClean="0"/>
              <a:t>вiдновлення</a:t>
            </a:r>
            <a:r>
              <a:rPr lang="uk-UA" sz="5400" dirty="0" smtClean="0"/>
              <a:t> здоров’я, треба повернути </a:t>
            </a:r>
            <a:r>
              <a:rPr lang="uk-UA" sz="5400" dirty="0" err="1" smtClean="0"/>
              <a:t>людинi</a:t>
            </a:r>
            <a:r>
              <a:rPr lang="uk-UA" sz="5400" dirty="0" smtClean="0"/>
              <a:t> </a:t>
            </a:r>
            <a:r>
              <a:rPr lang="uk-UA" sz="5400" dirty="0" err="1" smtClean="0"/>
              <a:t>працездатнiсть</a:t>
            </a:r>
            <a:r>
              <a:rPr lang="uk-UA" sz="5400" dirty="0" smtClean="0"/>
              <a:t> та </a:t>
            </a:r>
            <a:r>
              <a:rPr lang="uk-UA" sz="5400" dirty="0" err="1" smtClean="0"/>
              <a:t>соцiальний</a:t>
            </a:r>
            <a:r>
              <a:rPr lang="uk-UA" sz="5400" dirty="0" smtClean="0"/>
              <a:t> статус, тобто дати їй змогу </a:t>
            </a:r>
            <a:r>
              <a:rPr lang="uk-UA" sz="5400" dirty="0" err="1" smtClean="0"/>
              <a:t>повноцiнного</a:t>
            </a:r>
            <a:r>
              <a:rPr lang="uk-UA" sz="5400" dirty="0" smtClean="0"/>
              <a:t> життя в </a:t>
            </a:r>
            <a:r>
              <a:rPr lang="uk-UA" sz="5400" dirty="0" err="1" smtClean="0"/>
              <a:t>сiм’ї</a:t>
            </a:r>
            <a:r>
              <a:rPr lang="uk-UA" sz="5400" dirty="0" smtClean="0"/>
              <a:t>, </a:t>
            </a:r>
            <a:r>
              <a:rPr lang="uk-UA" sz="5400" dirty="0" err="1" smtClean="0"/>
              <a:t>колективi</a:t>
            </a:r>
            <a:r>
              <a:rPr lang="uk-UA" sz="5400" dirty="0" smtClean="0"/>
              <a:t>, </a:t>
            </a:r>
            <a:r>
              <a:rPr lang="uk-UA" sz="5400" dirty="0" err="1" smtClean="0"/>
              <a:t>суспiльствi</a:t>
            </a:r>
            <a:r>
              <a:rPr lang="uk-UA" sz="5400" dirty="0" smtClean="0"/>
              <a:t>.</a:t>
            </a:r>
            <a:endParaRPr lang="uk-UA" sz="5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38170" y="8212038"/>
            <a:ext cx="4048125" cy="264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35662" y="219150"/>
            <a:ext cx="15038588" cy="10729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11302" y="207988"/>
            <a:ext cx="10697404" cy="9804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705922" y="-1581050"/>
            <a:ext cx="7128792" cy="13969552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3200" b="1" dirty="0" smtClean="0"/>
              <a:t>Книжку присвячено розкриттю важливої </a:t>
            </a:r>
            <a:r>
              <a:rPr lang="uk-UA" sz="3200" b="1" dirty="0" err="1" smtClean="0"/>
              <a:t>ролi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перевiрених</a:t>
            </a:r>
            <a:r>
              <a:rPr lang="uk-UA" sz="3200" b="1" dirty="0" smtClean="0"/>
              <a:t> практикою </a:t>
            </a:r>
            <a:r>
              <a:rPr lang="uk-UA" sz="3200" b="1" dirty="0" err="1" smtClean="0"/>
              <a:t>iнновацiйних</a:t>
            </a:r>
            <a:r>
              <a:rPr lang="uk-UA" sz="3200" b="1" dirty="0" smtClean="0"/>
              <a:t> ефективних </a:t>
            </a:r>
            <a:r>
              <a:rPr lang="uk-UA" sz="3200" b="1" dirty="0" err="1" smtClean="0"/>
              <a:t>пiдходiв</a:t>
            </a:r>
            <a:r>
              <a:rPr lang="uk-UA" sz="3200" b="1" dirty="0" smtClean="0"/>
              <a:t> у </a:t>
            </a:r>
            <a:r>
              <a:rPr lang="uk-UA" sz="3200" b="1" dirty="0" err="1" smtClean="0"/>
              <a:t>вiдновному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лiкуваннi</a:t>
            </a:r>
            <a:r>
              <a:rPr lang="uk-UA" sz="3200" b="1" dirty="0" smtClean="0"/>
              <a:t>. </a:t>
            </a:r>
          </a:p>
          <a:p>
            <a:pPr algn="just"/>
            <a:r>
              <a:rPr lang="uk-UA" sz="3200" b="1" dirty="0" err="1" smtClean="0"/>
              <a:t>Зiбранi</a:t>
            </a:r>
            <a:r>
              <a:rPr lang="uk-UA" sz="3200" b="1" dirty="0" smtClean="0"/>
              <a:t> в </a:t>
            </a:r>
            <a:r>
              <a:rPr lang="uk-UA" sz="3200" b="1" dirty="0" err="1" smtClean="0"/>
              <a:t>нiй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матерiали</a:t>
            </a:r>
            <a:r>
              <a:rPr lang="uk-UA" sz="3200" b="1" dirty="0" smtClean="0"/>
              <a:t> будуть корисними для </a:t>
            </a:r>
            <a:r>
              <a:rPr lang="uk-UA" sz="3200" b="1" dirty="0" err="1" smtClean="0"/>
              <a:t>управлiнцiв</a:t>
            </a:r>
            <a:r>
              <a:rPr lang="uk-UA" sz="3200" b="1" dirty="0" smtClean="0"/>
              <a:t> сфери </a:t>
            </a:r>
            <a:r>
              <a:rPr lang="uk-UA" sz="3200" b="1" dirty="0" err="1" smtClean="0"/>
              <a:t>органiзацiї</a:t>
            </a:r>
            <a:r>
              <a:rPr lang="uk-UA" sz="3200" b="1" dirty="0" smtClean="0"/>
              <a:t> охорони здоров’я й </a:t>
            </a:r>
            <a:r>
              <a:rPr lang="uk-UA" sz="3200" b="1" dirty="0" err="1" smtClean="0"/>
              <a:t>пiдтримання</a:t>
            </a:r>
            <a:r>
              <a:rPr lang="uk-UA" sz="3200" b="1" dirty="0" smtClean="0"/>
              <a:t> громадського здоров’я, </a:t>
            </a:r>
            <a:r>
              <a:rPr lang="uk-UA" sz="3200" b="1" dirty="0" err="1" smtClean="0"/>
              <a:t>фахiвцiв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вiдновної</a:t>
            </a:r>
            <a:r>
              <a:rPr lang="uk-UA" sz="3200" b="1" dirty="0" smtClean="0"/>
              <a:t> медицини та </a:t>
            </a:r>
            <a:r>
              <a:rPr lang="uk-UA" sz="3200" b="1" dirty="0" err="1" smtClean="0"/>
              <a:t>iнших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спецiалiстiв</a:t>
            </a:r>
            <a:r>
              <a:rPr lang="uk-UA" sz="3200" b="1" dirty="0" smtClean="0"/>
              <a:t>, </a:t>
            </a:r>
            <a:r>
              <a:rPr lang="uk-UA" sz="3200" b="1" dirty="0" err="1" smtClean="0"/>
              <a:t>якi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причетнi</a:t>
            </a:r>
            <a:r>
              <a:rPr lang="uk-UA" sz="3200" b="1" dirty="0" smtClean="0"/>
              <a:t> до цих сфер.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16678245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274" y="3603526"/>
            <a:ext cx="12719050" cy="2268538"/>
          </a:xfrm>
        </p:spPr>
        <p:txBody>
          <a:bodyPr/>
          <a:lstStyle/>
          <a:p>
            <a:pPr algn="r"/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Дякую за увагу!</a:t>
            </a:r>
            <a:endParaRPr lang="ru-RU" dirty="0"/>
          </a:p>
        </p:txBody>
      </p:sp>
      <p:pic>
        <p:nvPicPr>
          <p:cNvPr id="3" name="Рисунок 2" descr="logo_CIM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56112" y="8500070"/>
            <a:ext cx="1714512" cy="16638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979036" y="10225982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3"/>
              </a:rPr>
              <a:t>www.itmed.com.ua</a:t>
            </a:r>
            <a:endParaRPr lang="ru-RU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170485" y="194734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12875" y="2523406"/>
            <a:ext cx="12719050" cy="67437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err="1" smtClean="0">
                <a:effectLst/>
              </a:rPr>
              <a:t>Це</a:t>
            </a:r>
            <a:r>
              <a:rPr lang="ru-RU" sz="5400" dirty="0" smtClean="0">
                <a:effectLst/>
              </a:rPr>
              <a:t> - </a:t>
            </a:r>
            <a:r>
              <a:rPr lang="ru-RU" sz="5400" dirty="0" err="1" smtClean="0">
                <a:effectLst/>
              </a:rPr>
              <a:t>медикаментозна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терап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я, в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err="1" smtClean="0">
                <a:effectLst/>
              </a:rPr>
              <a:t>дновна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й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косметична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х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err="1" smtClean="0">
                <a:effectLst/>
              </a:rPr>
              <a:t>рург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я, </a:t>
            </a:r>
            <a:r>
              <a:rPr lang="ru-RU" sz="5400" dirty="0" err="1" smtClean="0">
                <a:effectLst/>
              </a:rPr>
              <a:t>ф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err="1" smtClean="0">
                <a:effectLst/>
              </a:rPr>
              <a:t>з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err="1" smtClean="0">
                <a:effectLst/>
              </a:rPr>
              <a:t>отерап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я, ЛФК, к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err="1" smtClean="0">
                <a:effectLst/>
              </a:rPr>
              <a:t>незитерап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я, </a:t>
            </a:r>
            <a:r>
              <a:rPr lang="ru-RU" sz="5400" dirty="0" err="1" smtClean="0">
                <a:effectLst/>
              </a:rPr>
              <a:t>психотерап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я, </a:t>
            </a:r>
            <a:r>
              <a:rPr lang="ru-RU" sz="5400" dirty="0" err="1" smtClean="0">
                <a:effectLst/>
              </a:rPr>
              <a:t>д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err="1" smtClean="0">
                <a:effectLst/>
              </a:rPr>
              <a:t>єтотерап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я, </a:t>
            </a:r>
            <a:r>
              <a:rPr lang="ru-RU" sz="5400" dirty="0" err="1" smtClean="0">
                <a:effectLst/>
              </a:rPr>
              <a:t>комплементарн</a:t>
            </a:r>
            <a:r>
              <a:rPr lang="en-US" sz="5400" dirty="0" smtClean="0">
                <a:effectLst/>
              </a:rPr>
              <a:t>i </a:t>
            </a:r>
            <a:r>
              <a:rPr lang="ru-RU" sz="5400" dirty="0" err="1" smtClean="0">
                <a:effectLst/>
              </a:rPr>
              <a:t>методи</a:t>
            </a:r>
            <a:r>
              <a:rPr lang="ru-RU" sz="5400" dirty="0" smtClean="0">
                <a:effectLst/>
              </a:rPr>
              <a:t> (акупунктура, мануальна </a:t>
            </a:r>
            <a:r>
              <a:rPr lang="ru-RU" sz="5400" dirty="0" err="1" smtClean="0">
                <a:effectLst/>
              </a:rPr>
              <a:t>терап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я, </a:t>
            </a:r>
            <a:r>
              <a:rPr lang="ru-RU" sz="5400" dirty="0" err="1" smtClean="0">
                <a:effectLst/>
              </a:rPr>
              <a:t>ф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err="1" smtClean="0">
                <a:effectLst/>
              </a:rPr>
              <a:t>тотерап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я, гомеопат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я, </a:t>
            </a:r>
            <a:r>
              <a:rPr lang="ru-RU" sz="5400" dirty="0" err="1" smtClean="0">
                <a:effectLst/>
              </a:rPr>
              <a:t>еферентна</a:t>
            </a:r>
            <a:r>
              <a:rPr lang="ru-RU" sz="5400" dirty="0" smtClean="0">
                <a:effectLst/>
              </a:rPr>
              <a:t> </a:t>
            </a:r>
            <a:r>
              <a:rPr lang="ru-RU" sz="5400" dirty="0" err="1" smtClean="0">
                <a:effectLst/>
              </a:rPr>
              <a:t>терап</a:t>
            </a:r>
            <a:r>
              <a:rPr lang="en-US" sz="5400" dirty="0" smtClean="0">
                <a:effectLst/>
              </a:rPr>
              <a:t>i</a:t>
            </a:r>
            <a:r>
              <a:rPr lang="ru-RU" sz="5400" dirty="0" smtClean="0">
                <a:effectLst/>
              </a:rPr>
              <a:t>я).</a:t>
            </a:r>
            <a:endParaRPr lang="uk-UA" sz="5400" dirty="0">
              <a:effectLst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Медична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реаб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л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</a:t>
            </a:r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тац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я 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69218" y="1947342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1266" y="2091358"/>
            <a:ext cx="12719050" cy="67437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err="1" smtClean="0">
                <a:effectLst/>
              </a:rPr>
              <a:t>Це</a:t>
            </a:r>
            <a:r>
              <a:rPr lang="ru-RU" sz="4800" dirty="0" smtClean="0">
                <a:effectLst/>
              </a:rPr>
              <a:t> комплекс в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err="1" smtClean="0">
                <a:effectLst/>
              </a:rPr>
              <a:t>дновних</a:t>
            </a:r>
            <a:r>
              <a:rPr lang="ru-RU" sz="4800" dirty="0" smtClean="0">
                <a:effectLst/>
              </a:rPr>
              <a:t> заход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smtClean="0">
                <a:effectLst/>
              </a:rPr>
              <a:t>в, </a:t>
            </a:r>
            <a:r>
              <a:rPr lang="ru-RU" sz="4800" dirty="0" err="1" smtClean="0">
                <a:effectLst/>
              </a:rPr>
              <a:t>який</a:t>
            </a:r>
            <a:r>
              <a:rPr lang="ru-RU" sz="4800" dirty="0" smtClean="0">
                <a:effectLst/>
              </a:rPr>
              <a:t> </a:t>
            </a:r>
            <a:r>
              <a:rPr lang="ru-RU" sz="4800" dirty="0" err="1" smtClean="0">
                <a:effectLst/>
              </a:rPr>
              <a:t>розпочинається</a:t>
            </a:r>
            <a:r>
              <a:rPr lang="ru-RU" sz="4800" dirty="0" smtClean="0">
                <a:effectLst/>
              </a:rPr>
              <a:t> </a:t>
            </a:r>
            <a:r>
              <a:rPr lang="ru-RU" sz="4800" dirty="0" err="1" smtClean="0">
                <a:effectLst/>
              </a:rPr>
              <a:t>з</a:t>
            </a:r>
            <a:r>
              <a:rPr lang="ru-RU" sz="4800" dirty="0" smtClean="0">
                <a:effectLst/>
              </a:rPr>
              <a:t> </a:t>
            </a:r>
            <a:r>
              <a:rPr lang="ru-RU" sz="4800" dirty="0" err="1" smtClean="0">
                <a:effectLst/>
              </a:rPr>
              <a:t>першого</a:t>
            </a:r>
            <a:r>
              <a:rPr lang="ru-RU" sz="4800" dirty="0" smtClean="0">
                <a:effectLst/>
              </a:rPr>
              <a:t> дня </a:t>
            </a:r>
            <a:r>
              <a:rPr lang="ru-RU" sz="4800" dirty="0" err="1" smtClean="0">
                <a:effectLst/>
              </a:rPr>
              <a:t>розвитку</a:t>
            </a:r>
            <a:r>
              <a:rPr lang="ru-RU" sz="4800" dirty="0" smtClean="0">
                <a:effectLst/>
              </a:rPr>
              <a:t> патолог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err="1" smtClean="0">
                <a:effectLst/>
              </a:rPr>
              <a:t>чного</a:t>
            </a:r>
            <a:r>
              <a:rPr lang="ru-RU" sz="4800" dirty="0" smtClean="0">
                <a:effectLst/>
              </a:rPr>
              <a:t> </a:t>
            </a:r>
            <a:r>
              <a:rPr lang="ru-RU" sz="4800" dirty="0" err="1" smtClean="0">
                <a:effectLst/>
              </a:rPr>
              <a:t>процесу</a:t>
            </a:r>
            <a:r>
              <a:rPr lang="ru-RU" sz="4800" dirty="0" smtClean="0">
                <a:effectLst/>
              </a:rPr>
              <a:t>. П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err="1" smtClean="0">
                <a:effectLst/>
              </a:rPr>
              <a:t>дх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err="1" smtClean="0">
                <a:effectLst/>
              </a:rPr>
              <a:t>д</a:t>
            </a:r>
            <a:r>
              <a:rPr lang="ru-RU" sz="4800" dirty="0" smtClean="0">
                <a:effectLst/>
              </a:rPr>
              <a:t> повинен бути 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err="1" smtClean="0">
                <a:effectLst/>
              </a:rPr>
              <a:t>ндив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err="1" smtClean="0">
                <a:effectLst/>
              </a:rPr>
              <a:t>дуальним</a:t>
            </a:r>
            <a:r>
              <a:rPr lang="ru-RU" sz="4800" dirty="0" smtClean="0">
                <a:effectLst/>
              </a:rPr>
              <a:t>. </a:t>
            </a:r>
          </a:p>
          <a:p>
            <a:pPr>
              <a:buNone/>
            </a:pPr>
            <a:r>
              <a:rPr lang="ru-RU" sz="4800" dirty="0" smtClean="0">
                <a:effectLst/>
              </a:rPr>
              <a:t>Чим ран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err="1" smtClean="0">
                <a:effectLst/>
              </a:rPr>
              <a:t>ше</a:t>
            </a:r>
            <a:r>
              <a:rPr lang="ru-RU" sz="4800" dirty="0" smtClean="0">
                <a:effectLst/>
              </a:rPr>
              <a:t> </a:t>
            </a:r>
            <a:r>
              <a:rPr lang="ru-RU" sz="4800" dirty="0" err="1" smtClean="0">
                <a:effectLst/>
              </a:rPr>
              <a:t>розпочнеться</a:t>
            </a:r>
            <a:r>
              <a:rPr lang="ru-RU" sz="4800" dirty="0" smtClean="0">
                <a:effectLst/>
              </a:rPr>
              <a:t>  </a:t>
            </a:r>
            <a:r>
              <a:rPr lang="ru-RU" sz="4800" dirty="0" err="1" smtClean="0">
                <a:effectLst/>
              </a:rPr>
              <a:t>реаб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smtClean="0">
                <a:effectLst/>
              </a:rPr>
              <a:t>л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err="1" smtClean="0">
                <a:effectLst/>
              </a:rPr>
              <a:t>тац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smtClean="0">
                <a:effectLst/>
              </a:rPr>
              <a:t>я, </a:t>
            </a:r>
            <a:r>
              <a:rPr lang="ru-RU" sz="4800" dirty="0" err="1" smtClean="0">
                <a:effectLst/>
              </a:rPr>
              <a:t>тим</a:t>
            </a:r>
            <a:r>
              <a:rPr lang="ru-RU" sz="4800" dirty="0" smtClean="0">
                <a:effectLst/>
              </a:rPr>
              <a:t> </a:t>
            </a:r>
            <a:r>
              <a:rPr lang="ru-RU" sz="4800" dirty="0" err="1" smtClean="0">
                <a:effectLst/>
              </a:rPr>
              <a:t>кращим</a:t>
            </a:r>
            <a:r>
              <a:rPr lang="ru-RU" sz="4800" dirty="0" smtClean="0">
                <a:effectLst/>
              </a:rPr>
              <a:t> буде к</a:t>
            </a:r>
            <a:r>
              <a:rPr lang="en-US" sz="4800" dirty="0" smtClean="0">
                <a:effectLst/>
              </a:rPr>
              <a:t>i</a:t>
            </a:r>
            <a:r>
              <a:rPr lang="ru-RU" sz="4800" dirty="0" err="1" smtClean="0">
                <a:effectLst/>
              </a:rPr>
              <a:t>нцевий</a:t>
            </a:r>
            <a:r>
              <a:rPr lang="ru-RU" sz="4800" dirty="0" smtClean="0">
                <a:effectLst/>
              </a:rPr>
              <a:t> результат.</a:t>
            </a:r>
            <a:endParaRPr lang="uk-UA" sz="4800" dirty="0">
              <a:effectLst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Рання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медична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тац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29055" y="6051798"/>
            <a:ext cx="3102870" cy="441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019350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667422"/>
            <a:ext cx="12719050" cy="67437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sz="5400" dirty="0" smtClean="0">
                <a:effectLst/>
              </a:rPr>
              <a:t>Комплекс </a:t>
            </a:r>
            <a:r>
              <a:rPr lang="uk-UA" sz="5400" dirty="0" err="1" smtClean="0">
                <a:effectLst/>
              </a:rPr>
              <a:t>заходiв</a:t>
            </a:r>
            <a:r>
              <a:rPr lang="uk-UA" sz="5400" dirty="0" smtClean="0">
                <a:effectLst/>
              </a:rPr>
              <a:t>, спрямованих на створення й забезпечення умов для </a:t>
            </a:r>
            <a:r>
              <a:rPr lang="uk-UA" sz="5400" dirty="0" err="1" smtClean="0">
                <a:effectLst/>
              </a:rPr>
              <a:t>соцiальної</a:t>
            </a:r>
            <a:r>
              <a:rPr lang="uk-UA" sz="5400" dirty="0" smtClean="0">
                <a:effectLst/>
              </a:rPr>
              <a:t> </a:t>
            </a:r>
            <a:r>
              <a:rPr lang="uk-UA" sz="5400" dirty="0" err="1" smtClean="0">
                <a:effectLst/>
              </a:rPr>
              <a:t>iнтеграцiї</a:t>
            </a:r>
            <a:r>
              <a:rPr lang="uk-UA" sz="5400" dirty="0" smtClean="0">
                <a:effectLst/>
              </a:rPr>
              <a:t> </a:t>
            </a:r>
            <a:r>
              <a:rPr lang="uk-UA" sz="5400" dirty="0" err="1" smtClean="0">
                <a:effectLst/>
              </a:rPr>
              <a:t>iнвалiда</a:t>
            </a:r>
            <a:r>
              <a:rPr lang="uk-UA" sz="5400" dirty="0" smtClean="0">
                <a:effectLst/>
              </a:rPr>
              <a:t> в </a:t>
            </a:r>
            <a:r>
              <a:rPr lang="uk-UA" sz="5400" dirty="0" err="1" smtClean="0">
                <a:effectLst/>
              </a:rPr>
              <a:t>суспiльство</a:t>
            </a:r>
            <a:r>
              <a:rPr lang="uk-UA" sz="5400" dirty="0" smtClean="0">
                <a:effectLst/>
              </a:rPr>
              <a:t>, </a:t>
            </a:r>
            <a:r>
              <a:rPr lang="uk-UA" sz="5400" dirty="0" err="1" smtClean="0">
                <a:effectLst/>
              </a:rPr>
              <a:t>вiдновлення</a:t>
            </a:r>
            <a:r>
              <a:rPr lang="uk-UA" sz="5400" dirty="0" smtClean="0">
                <a:effectLst/>
              </a:rPr>
              <a:t> його </a:t>
            </a:r>
            <a:r>
              <a:rPr lang="uk-UA" sz="5400" dirty="0" err="1" smtClean="0">
                <a:effectLst/>
              </a:rPr>
              <a:t>соцiального</a:t>
            </a:r>
            <a:r>
              <a:rPr lang="uk-UA" sz="5400" dirty="0" smtClean="0">
                <a:effectLst/>
              </a:rPr>
              <a:t> статусу та </a:t>
            </a:r>
            <a:r>
              <a:rPr lang="uk-UA" sz="5400" dirty="0" err="1" smtClean="0">
                <a:effectLst/>
              </a:rPr>
              <a:t>здатностi</a:t>
            </a:r>
            <a:r>
              <a:rPr lang="uk-UA" sz="5400" dirty="0" smtClean="0">
                <a:effectLst/>
              </a:rPr>
              <a:t> до </a:t>
            </a:r>
            <a:r>
              <a:rPr lang="uk-UA" sz="5400" dirty="0" err="1" smtClean="0">
                <a:effectLst/>
              </a:rPr>
              <a:t>самостiйної</a:t>
            </a:r>
            <a:r>
              <a:rPr lang="uk-UA" sz="5400" dirty="0" smtClean="0">
                <a:effectLst/>
              </a:rPr>
              <a:t> </a:t>
            </a:r>
            <a:r>
              <a:rPr lang="uk-UA" sz="5400" dirty="0" err="1" smtClean="0">
                <a:effectLst/>
              </a:rPr>
              <a:t>суспiльної</a:t>
            </a:r>
            <a:r>
              <a:rPr lang="uk-UA" sz="5400" dirty="0" smtClean="0">
                <a:effectLst/>
              </a:rPr>
              <a:t> й родинно-побутової </a:t>
            </a:r>
            <a:r>
              <a:rPr lang="uk-UA" sz="5400" dirty="0" err="1" smtClean="0">
                <a:effectLst/>
              </a:rPr>
              <a:t>дiяльностi</a:t>
            </a:r>
            <a:r>
              <a:rPr lang="uk-UA" sz="5400" dirty="0" smtClean="0">
                <a:effectLst/>
              </a:rPr>
              <a:t> шляхом </a:t>
            </a:r>
            <a:r>
              <a:rPr lang="uk-UA" sz="5400" dirty="0" err="1" smtClean="0">
                <a:effectLst/>
              </a:rPr>
              <a:t>орiєнтацiї</a:t>
            </a:r>
            <a:r>
              <a:rPr lang="uk-UA" sz="5400" dirty="0" smtClean="0">
                <a:effectLst/>
              </a:rPr>
              <a:t> у </a:t>
            </a:r>
            <a:r>
              <a:rPr lang="uk-UA" sz="5400" dirty="0" err="1" smtClean="0">
                <a:effectLst/>
              </a:rPr>
              <a:t>соцiальному</a:t>
            </a:r>
            <a:r>
              <a:rPr lang="uk-UA" sz="5400" dirty="0" smtClean="0">
                <a:effectLst/>
              </a:rPr>
              <a:t> </a:t>
            </a:r>
            <a:r>
              <a:rPr lang="uk-UA" sz="5400" dirty="0" err="1" smtClean="0">
                <a:effectLst/>
              </a:rPr>
              <a:t>середовищi</a:t>
            </a:r>
            <a:r>
              <a:rPr lang="uk-UA" sz="5400" dirty="0" smtClean="0">
                <a:effectLst/>
              </a:rPr>
              <a:t>, </a:t>
            </a:r>
            <a:r>
              <a:rPr lang="uk-UA" sz="5400" dirty="0" err="1" smtClean="0">
                <a:effectLst/>
              </a:rPr>
              <a:t>соцiально-побутової</a:t>
            </a:r>
            <a:r>
              <a:rPr lang="uk-UA" sz="5400" dirty="0" smtClean="0">
                <a:effectLst/>
              </a:rPr>
              <a:t> </a:t>
            </a:r>
            <a:r>
              <a:rPr lang="uk-UA" sz="5400" dirty="0" err="1" smtClean="0">
                <a:effectLst/>
              </a:rPr>
              <a:t>адаптацiї</a:t>
            </a:r>
            <a:r>
              <a:rPr lang="uk-UA" sz="5400" dirty="0" smtClean="0">
                <a:effectLst/>
              </a:rPr>
              <a:t>, </a:t>
            </a:r>
            <a:r>
              <a:rPr lang="uk-UA" sz="5400" dirty="0" err="1" smtClean="0">
                <a:effectLst/>
              </a:rPr>
              <a:t>соцiального</a:t>
            </a:r>
            <a:r>
              <a:rPr lang="uk-UA" sz="5400" dirty="0" smtClean="0">
                <a:effectLst/>
              </a:rPr>
              <a:t> задоволення потреби в </a:t>
            </a:r>
            <a:r>
              <a:rPr lang="uk-UA" sz="5400" dirty="0" err="1" smtClean="0">
                <a:effectLst/>
              </a:rPr>
              <a:t>забезпеченнi</a:t>
            </a:r>
            <a:r>
              <a:rPr lang="uk-UA" sz="5400" dirty="0" smtClean="0">
                <a:effectLst/>
              </a:rPr>
              <a:t> </a:t>
            </a:r>
            <a:r>
              <a:rPr lang="uk-UA" sz="5400" dirty="0" err="1" smtClean="0">
                <a:effectLst/>
              </a:rPr>
              <a:t>технiчними</a:t>
            </a:r>
            <a:r>
              <a:rPr lang="uk-UA" sz="5400" dirty="0" smtClean="0">
                <a:effectLst/>
              </a:rPr>
              <a:t> та </a:t>
            </a:r>
            <a:r>
              <a:rPr lang="uk-UA" sz="5400" dirty="0" err="1" smtClean="0">
                <a:effectLst/>
              </a:rPr>
              <a:t>iншими</a:t>
            </a:r>
            <a:r>
              <a:rPr lang="uk-UA" sz="5400" dirty="0" smtClean="0">
                <a:effectLst/>
              </a:rPr>
              <a:t> засобами </a:t>
            </a:r>
            <a:r>
              <a:rPr lang="uk-UA" sz="5400" dirty="0" err="1" smtClean="0">
                <a:effectLst/>
              </a:rPr>
              <a:t>реабiлiтацiї</a:t>
            </a:r>
            <a:r>
              <a:rPr lang="uk-UA" sz="5400" dirty="0" smtClean="0">
                <a:effectLst/>
              </a:rPr>
              <a:t>.</a:t>
            </a:r>
            <a:endParaRPr lang="uk-UA" sz="5400" dirty="0">
              <a:effectLst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альна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тац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45282" y="2235374"/>
            <a:ext cx="12961440" cy="8064896"/>
          </a:xfrm>
          <a:prstGeom prst="round2DiagRect">
            <a:avLst/>
          </a:prstGeom>
          <a:solidFill>
            <a:srgbClr val="4E73DA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7290" y="2883446"/>
            <a:ext cx="12719050" cy="67437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sz="5400" smtClean="0">
                <a:effectLst/>
              </a:rPr>
              <a:t>Система заходiв, спрямованих на пiдготовку особи до професiйної дiяльностi, вiдновлення чи здобуття професiйної працездатностi шляхом адаптацiї, реадаптацiї, навчання, перенавчання чи  переквалiфiкацiї з можливим подальшим працевлаштуванням та необхiдним соцiальним супроводом з урахуванням особистих схильностей, фiзичних, розумових i психiчних можливостей особи щодо оволодiння трудовими навичками, забезпечення трудової дiяльностi та адаптацiю у виробничих умовах, у тому числi шляхом створення спецiальних чи спецiально пристосованих робочих мiсць.</a:t>
            </a:r>
            <a:endParaRPr lang="uk-UA" sz="5400">
              <a:effectLst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273874" y="219150"/>
            <a:ext cx="7858051" cy="1368152"/>
          </a:xfrm>
          <a:prstGeom prst="round2DiagRect">
            <a:avLst/>
          </a:prstGeom>
          <a:solidFill>
            <a:srgbClr val="4881D4">
              <a:alpha val="7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йна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трудова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реаб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тац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2918</TotalTime>
  <Words>3062</Words>
  <Application>Microsoft Office PowerPoint</Application>
  <PresentationFormat>Произвольный</PresentationFormat>
  <Paragraphs>224</Paragraphs>
  <Slides>52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52</vt:i4>
      </vt:variant>
    </vt:vector>
  </HeadingPairs>
  <TitlesOfParts>
    <vt:vector size="55" baseType="lpstr">
      <vt:lpstr>Океан</vt:lpstr>
      <vt:lpstr>Круги</vt:lpstr>
      <vt:lpstr>Текстура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Ми живемо надією. І даруємо її тим, хто мріє про одужання</vt:lpstr>
      <vt:lpstr>Презентация PowerPoint</vt:lpstr>
      <vt:lpstr>Презентация PowerPoint</vt:lpstr>
      <vt:lpstr>ВІКТОР С., 1983 року народження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увагу!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Ульяна</cp:lastModifiedBy>
  <cp:revision>305</cp:revision>
  <dcterms:created xsi:type="dcterms:W3CDTF">2004-06-07T13:56:02Z</dcterms:created>
  <dcterms:modified xsi:type="dcterms:W3CDTF">2012-03-22T09:07:15Z</dcterms:modified>
</cp:coreProperties>
</file>