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  <p:sldId id="265" r:id="rId12"/>
    <p:sldId id="266" r:id="rId13"/>
    <p:sldId id="267" r:id="rId14"/>
    <p:sldId id="271" r:id="rId15"/>
    <p:sldId id="272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7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5FDECF-B5A8-4703-A142-94AAD2D92B8E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8B0A10-8E8E-4A8E-8477-17B579BA10ED}" type="slidenum">
              <a:rPr lang="uk-UA" smtClean="0"/>
              <a:pPr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B0A10-8E8E-4A8E-8477-17B579BA10ED}" type="slidenum">
              <a:rPr lang="uk-UA" smtClean="0"/>
              <a:pPr/>
              <a:t>1</a:t>
            </a:fld>
            <a:endParaRPr lang="uk-U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B0A10-8E8E-4A8E-8477-17B579BA10ED}" type="slidenum">
              <a:rPr lang="uk-UA" smtClean="0"/>
              <a:pPr/>
              <a:t>10</a:t>
            </a:fld>
            <a:endParaRPr lang="uk-UA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B0A10-8E8E-4A8E-8477-17B579BA10ED}" type="slidenum">
              <a:rPr lang="uk-UA" smtClean="0"/>
              <a:pPr/>
              <a:t>11</a:t>
            </a:fld>
            <a:endParaRPr lang="uk-U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B0A10-8E8E-4A8E-8477-17B579BA10ED}" type="slidenum">
              <a:rPr lang="uk-UA" smtClean="0"/>
              <a:pPr/>
              <a:t>12</a:t>
            </a:fld>
            <a:endParaRPr lang="uk-U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B0A10-8E8E-4A8E-8477-17B579BA10ED}" type="slidenum">
              <a:rPr lang="uk-UA" smtClean="0"/>
              <a:pPr/>
              <a:t>13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B0A10-8E8E-4A8E-8477-17B579BA10ED}" type="slidenum">
              <a:rPr lang="uk-UA" smtClean="0"/>
              <a:pPr/>
              <a:t>2</a:t>
            </a:fld>
            <a:endParaRPr lang="uk-U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B0A10-8E8E-4A8E-8477-17B579BA10ED}" type="slidenum">
              <a:rPr lang="uk-UA" smtClean="0"/>
              <a:pPr/>
              <a:t>3</a:t>
            </a:fld>
            <a:endParaRPr lang="uk-U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B0A10-8E8E-4A8E-8477-17B579BA10ED}" type="slidenum">
              <a:rPr lang="uk-UA" smtClean="0"/>
              <a:pPr/>
              <a:t>4</a:t>
            </a:fld>
            <a:endParaRPr lang="uk-U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B0A10-8E8E-4A8E-8477-17B579BA10ED}" type="slidenum">
              <a:rPr lang="uk-UA" smtClean="0"/>
              <a:pPr/>
              <a:t>5</a:t>
            </a:fld>
            <a:endParaRPr lang="uk-U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B0A10-8E8E-4A8E-8477-17B579BA10ED}" type="slidenum">
              <a:rPr lang="uk-UA" smtClean="0"/>
              <a:pPr/>
              <a:t>6</a:t>
            </a:fld>
            <a:endParaRPr lang="uk-U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B0A10-8E8E-4A8E-8477-17B579BA10ED}" type="slidenum">
              <a:rPr lang="uk-UA" smtClean="0"/>
              <a:pPr/>
              <a:t>7</a:t>
            </a:fld>
            <a:endParaRPr lang="uk-U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B0A10-8E8E-4A8E-8477-17B579BA10ED}" type="slidenum">
              <a:rPr lang="uk-UA" smtClean="0"/>
              <a:pPr/>
              <a:t>8</a:t>
            </a:fld>
            <a:endParaRPr lang="uk-U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B0A10-8E8E-4A8E-8477-17B579BA10ED}" type="slidenum">
              <a:rPr lang="uk-UA" smtClean="0"/>
              <a:pPr/>
              <a:t>9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кут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кут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кут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кут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кут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28" name="Місце для дати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CBB4D-42EC-402D-9FF3-EBCE6681B55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кут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Місце для номера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9D0B15B-A5D2-43FD-BA2E-191E176C2EBC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CBB4D-42EC-402D-9FF3-EBCE6681B55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0B15B-A5D2-43FD-BA2E-191E176C2EBC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кут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кут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кут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кут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кут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 сполучна ліні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9D0B15B-A5D2-43FD-BA2E-191E176C2EBC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CBB4D-42EC-402D-9FF3-EBCE6681B55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CBB4D-42EC-402D-9FF3-EBCE6681B55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19D0B15B-A5D2-43FD-BA2E-191E176C2EBC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8" name="Місце для вмісту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кут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кут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кут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кут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кут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кут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3" name="Прямокут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кут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CBB4D-42EC-402D-9FF3-EBCE6681B55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9D0B15B-A5D2-43FD-BA2E-191E176C2EBC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7FCBB4D-42EC-402D-9FF3-EBCE6681B55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0B15B-A5D2-43FD-BA2E-191E176C2EBC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Місце для вмісту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2" name="Місце для вмісту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 сполучна ліні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кут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кут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кут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кут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кут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кут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CBB4D-42EC-402D-9FF3-EBCE6681B55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uk-UA"/>
          </a:p>
        </p:txBody>
      </p:sp>
      <p:sp>
        <p:nvSpPr>
          <p:cNvPr id="15" name="Пряма сполучна ліні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кут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Місце для вмісту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6" name="Місце для вмісту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9D0B15B-A5D2-43FD-BA2E-191E176C2EBC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CBB4D-42EC-402D-9FF3-EBCE6681B55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19D0B15B-A5D2-43FD-BA2E-191E176C2EBC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кут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кут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кут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кут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кут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кут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CBB4D-42EC-402D-9FF3-EBCE6681B55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9D0B15B-A5D2-43FD-BA2E-191E176C2EBC}" type="slidenum">
              <a:rPr lang="uk-UA" smtClean="0"/>
              <a:pPr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кут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кут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кут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кут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кут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кут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8" name="Прямокут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Місце для вмісту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9D0B15B-A5D2-43FD-BA2E-191E176C2EBC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21" name="Прямокут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CBB4D-42EC-402D-9FF3-EBCE6681B55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 сполучна ліні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кут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кут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кут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кут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кут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кут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кут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19D0B15B-A5D2-43FD-BA2E-191E176C2EBC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22" name="Прямокут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67FCBB4D-42EC-402D-9FF3-EBCE6681B55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кут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кут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кут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кут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кут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7FCBB4D-42EC-402D-9FF3-EBCE6681B55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uk-UA"/>
          </a:p>
        </p:txBody>
      </p:sp>
      <p:sp>
        <p:nvSpPr>
          <p:cNvPr id="8" name="Прямокут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 сполучна ліні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9D0B15B-A5D2-43FD-BA2E-191E176C2EBC}" type="slidenum">
              <a:rPr lang="uk-UA" smtClean="0"/>
              <a:pPr/>
              <a:t>‹№›</a:t>
            </a:fld>
            <a:endParaRPr lang="uk-UA"/>
          </a:p>
        </p:txBody>
      </p:sp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7496"/>
            <a:ext cx="6400800" cy="3714776"/>
          </a:xfrm>
        </p:spPr>
        <p:txBody>
          <a:bodyPr>
            <a:normAutofit/>
          </a:bodyPr>
          <a:lstStyle/>
          <a:p>
            <a:r>
              <a:rPr lang="uk-UA" sz="2000" dirty="0" smtClean="0"/>
              <a:t>БТЛ України</a:t>
            </a:r>
          </a:p>
          <a:p>
            <a:r>
              <a:rPr lang="uk-UA" sz="2000" dirty="0" smtClean="0"/>
              <a:t>Шпиталь ім. Митрополита</a:t>
            </a:r>
          </a:p>
          <a:p>
            <a:r>
              <a:rPr lang="uk-UA" sz="2000" dirty="0" smtClean="0"/>
              <a:t> А. Шептицького</a:t>
            </a:r>
          </a:p>
          <a:p>
            <a:r>
              <a:rPr lang="uk-UA" sz="2000" dirty="0" smtClean="0"/>
              <a:t>НМЦ св. Параскеви</a:t>
            </a:r>
          </a:p>
          <a:p>
            <a:r>
              <a:rPr lang="uk-UA" sz="2000" dirty="0" smtClean="0"/>
              <a:t>М. Львів</a:t>
            </a:r>
          </a:p>
          <a:p>
            <a:r>
              <a:rPr lang="uk-UA" sz="2000" dirty="0" smtClean="0"/>
              <a:t>Я. Дробот</a:t>
            </a:r>
          </a:p>
          <a:p>
            <a:endParaRPr lang="uk-UA" sz="2000" dirty="0" smtClean="0"/>
          </a:p>
          <a:p>
            <a:r>
              <a:rPr lang="uk-UA" sz="2000" dirty="0" smtClean="0"/>
              <a:t>Феофанія</a:t>
            </a:r>
          </a:p>
          <a:p>
            <a:r>
              <a:rPr lang="uk-UA" sz="2000" dirty="0" smtClean="0"/>
              <a:t>22 березня 2012р.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500197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Лікування болю і відновлення функції при патології хребта і суглобів.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28992" y="4357694"/>
            <a:ext cx="23491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mtClean="0"/>
              <a:t> </a:t>
            </a:r>
            <a:endParaRPr lang="uk-UA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Карта болю</a:t>
            </a:r>
            <a:endParaRPr lang="uk-UA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643050"/>
            <a:ext cx="2726676" cy="4043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1714488"/>
            <a:ext cx="3000396" cy="405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4214818"/>
            <a:ext cx="3214678" cy="1500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4000" dirty="0" err="1" smtClean="0"/>
              <a:t>Співпадіння</a:t>
            </a:r>
            <a:r>
              <a:rPr lang="uk-UA" sz="4000" dirty="0" smtClean="0"/>
              <a:t> показників 1 до 3 етапу: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78592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uk-UA" smtClean="0"/>
              <a:t>Спина </a:t>
            </a:r>
            <a:r>
              <a:rPr lang="uk-UA"/>
              <a:t>85%</a:t>
            </a:r>
          </a:p>
          <a:p>
            <a:pPr>
              <a:buNone/>
            </a:pPr>
            <a:r>
              <a:rPr lang="uk-UA"/>
              <a:t>Плече 8%</a:t>
            </a:r>
          </a:p>
          <a:p>
            <a:pPr>
              <a:buNone/>
            </a:pPr>
            <a:r>
              <a:rPr lang="uk-UA"/>
              <a:t>Променево-запясний суглоб і китиця 91%</a:t>
            </a:r>
          </a:p>
          <a:p>
            <a:pPr>
              <a:buNone/>
            </a:pPr>
            <a:r>
              <a:rPr lang="uk-UA"/>
              <a:t>кульшовий 12%</a:t>
            </a:r>
          </a:p>
          <a:p>
            <a:pPr>
              <a:buNone/>
            </a:pPr>
            <a:r>
              <a:rPr lang="uk-UA"/>
              <a:t>коліно 24%</a:t>
            </a:r>
          </a:p>
          <a:p>
            <a:pPr>
              <a:buNone/>
            </a:pPr>
            <a:r>
              <a:rPr lang="uk-UA"/>
              <a:t>ступня 37% (п’ята 54%)</a:t>
            </a:r>
          </a:p>
          <a:p>
            <a:pPr>
              <a:buNone/>
            </a:pPr>
            <a:endParaRPr lang="uk-UA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uk-UA" dirty="0"/>
              <a:t>Методи впливу і їх ефективність.</a:t>
            </a:r>
            <a:br>
              <a:rPr lang="uk-UA" dirty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dirty="0" smtClean="0"/>
              <a:t>Медикаментозна терапія</a:t>
            </a:r>
          </a:p>
          <a:p>
            <a:r>
              <a:rPr lang="uk-UA" smtClean="0"/>
              <a:t>Фізіотерапія </a:t>
            </a:r>
            <a:endParaRPr lang="uk-UA" dirty="0" smtClean="0"/>
          </a:p>
          <a:p>
            <a:r>
              <a:rPr lang="uk-UA" dirty="0" smtClean="0"/>
              <a:t>Мануальна </a:t>
            </a:r>
            <a:r>
              <a:rPr lang="uk-UA" dirty="0" smtClean="0"/>
              <a:t>терапія</a:t>
            </a:r>
            <a:endParaRPr lang="uk-UA" dirty="0" smtClean="0"/>
          </a:p>
          <a:p>
            <a:r>
              <a:rPr lang="uk-UA" dirty="0" smtClean="0"/>
              <a:t>Хірургія </a:t>
            </a:r>
            <a:endParaRPr lang="uk-UA" dirty="0" smtClean="0"/>
          </a:p>
          <a:p>
            <a:r>
              <a:rPr lang="uk-UA" dirty="0" smtClean="0"/>
              <a:t>Ударно-хвильова терапія.</a:t>
            </a:r>
            <a:endParaRPr lang="uk-U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/>
              <a:t>Клінічний випадок:</a:t>
            </a:r>
            <a:endParaRPr lang="uk-UA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uk-UA" sz="2800" dirty="0" smtClean="0"/>
              <a:t>хв. С. Людмила 38р.</a:t>
            </a:r>
          </a:p>
          <a:p>
            <a:pPr marL="514350" indent="-514350">
              <a:buAutoNum type="arabicParenR"/>
            </a:pPr>
            <a:r>
              <a:rPr lang="uk-UA" sz="2800" dirty="0" smtClean="0"/>
              <a:t>хв. С. Петро 41р.</a:t>
            </a:r>
          </a:p>
          <a:p>
            <a:pPr marL="514350" indent="-514350">
              <a:buAutoNum type="arabicParenR"/>
            </a:pPr>
            <a:endParaRPr lang="uk-UA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Висновок: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pPr algn="ctr">
              <a:buNone/>
            </a:pPr>
            <a:r>
              <a:rPr lang="uk-UA" sz="3600" dirty="0" smtClean="0"/>
              <a:t>Ефективність і ефектність лікування залежить від вміння знайти </a:t>
            </a:r>
          </a:p>
          <a:p>
            <a:pPr algn="ctr">
              <a:buNone/>
            </a:pPr>
            <a:r>
              <a:rPr lang="uk-UA" sz="3600" dirty="0" smtClean="0"/>
              <a:t>первинне джерело болю і </a:t>
            </a:r>
          </a:p>
          <a:p>
            <a:pPr algn="ctr">
              <a:buNone/>
            </a:pPr>
            <a:r>
              <a:rPr lang="uk-UA" sz="3600" dirty="0" smtClean="0"/>
              <a:t>причину недугу.</a:t>
            </a:r>
            <a:endParaRPr lang="uk-UA" sz="3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dirty="0" smtClean="0"/>
              <a:t>БТЛ України</a:t>
            </a:r>
          </a:p>
          <a:p>
            <a:pPr algn="ctr">
              <a:buNone/>
            </a:pPr>
            <a:r>
              <a:rPr lang="uk-UA" dirty="0" smtClean="0"/>
              <a:t>Шпиталь ім. Митрополита А. Шептицького</a:t>
            </a:r>
          </a:p>
          <a:p>
            <a:pPr algn="ctr">
              <a:buNone/>
            </a:pPr>
            <a:r>
              <a:rPr lang="uk-UA" dirty="0" smtClean="0"/>
              <a:t>НМЦ св. Параскеви</a:t>
            </a:r>
          </a:p>
          <a:p>
            <a:pPr algn="ctr">
              <a:buNone/>
            </a:pPr>
            <a:r>
              <a:rPr lang="uk-UA" dirty="0" smtClean="0"/>
              <a:t>М. Львів</a:t>
            </a:r>
          </a:p>
          <a:p>
            <a:pPr algn="ctr">
              <a:buNone/>
            </a:pPr>
            <a:r>
              <a:rPr lang="uk-UA" dirty="0" smtClean="0"/>
              <a:t>Я. Дробот</a:t>
            </a:r>
          </a:p>
          <a:p>
            <a:pPr algn="ctr">
              <a:buNone/>
            </a:pPr>
            <a:endParaRPr lang="uk-UA" dirty="0" smtClean="0"/>
          </a:p>
          <a:p>
            <a:pPr algn="ctr">
              <a:buNone/>
            </a:pPr>
            <a:endParaRPr lang="uk-UA" dirty="0" smtClean="0"/>
          </a:p>
          <a:p>
            <a:pPr algn="ctr">
              <a:buNone/>
            </a:pPr>
            <a:r>
              <a:rPr lang="uk-UA" dirty="0" smtClean="0"/>
              <a:t>Феофанія</a:t>
            </a:r>
          </a:p>
          <a:p>
            <a:pPr algn="ctr">
              <a:buNone/>
            </a:pPr>
            <a:r>
              <a:rPr lang="uk-UA" dirty="0" smtClean="0"/>
              <a:t>22 березня 2012р.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sz="quarter" idx="1"/>
          </p:nvPr>
        </p:nvSpPr>
        <p:spPr bwMode="auto">
          <a:xfrm>
            <a:off x="714348" y="1785926"/>
            <a:ext cx="7643866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2400" b="0" i="0" u="none" strike="noStrike" cap="none" normalizeH="0" baseline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Джерело болю при патології хребта і суглобів.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uk-UA" sz="2400" b="0" i="0" u="none" strike="noStrike" cap="none" normalizeH="0" baseline="0" smtClean="0">
              <a:ln>
                <a:noFill/>
              </a:ln>
              <a:solidFill>
                <a:srgbClr val="222222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uk-U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2400" b="0" i="0" u="none" strike="noStrike" cap="none" normalizeH="0" baseline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Причини виникнення болю і порушення функції.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uk-UA" sz="2400" b="0" i="0" u="none" strike="noStrike" cap="none" normalizeH="0" baseline="0" smtClean="0">
              <a:ln>
                <a:noFill/>
              </a:ln>
              <a:solidFill>
                <a:srgbClr val="222222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uk-UA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2400" b="0" i="0" u="none" strike="noStrike" cap="none" normalizeH="0" baseline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Методи впливу на причини виникнення болю.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uk-UA" sz="2400" b="0" i="0" u="none" strike="noStrike" cap="none" normalizeH="0" baseline="0" smtClean="0">
              <a:ln>
                <a:noFill/>
              </a:ln>
              <a:solidFill>
                <a:srgbClr val="222222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uk-UA" sz="2400" b="0" i="0" u="none" strike="noStrike" cap="none" normalizeH="0" baseline="0" smtClean="0">
              <a:ln>
                <a:noFill/>
              </a:ln>
              <a:solidFill>
                <a:srgbClr val="222222"/>
              </a:solidFill>
              <a:effectLst/>
              <a:latin typeface="Arial" pitchFamily="34" charset="0"/>
              <a:ea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uk-UA" sz="2400" b="0" i="0" u="none" strike="noStrike" cap="none" normalizeH="0" baseline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Calibri" pitchFamily="34" charset="0"/>
              </a:rPr>
              <a:t>  Відновлення функції.   </a:t>
            </a:r>
            <a:r>
              <a:rPr kumimoji="0" lang="uk-U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200" smtClean="0"/>
              <a:t>Джерело болю при захворюванні хребта і суглобів</a:t>
            </a:r>
            <a:endParaRPr lang="uk-UA" sz="320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3108" y="1600200"/>
            <a:ext cx="6543692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uk-UA"/>
          </a:p>
          <a:p>
            <a:pPr algn="ctr">
              <a:buNone/>
            </a:pPr>
            <a:r>
              <a:rPr lang="uk-UA" sz="4000" smtClean="0">
                <a:latin typeface="Times New Roman" pitchFamily="18" charset="0"/>
                <a:cs typeface="Times New Roman" pitchFamily="18" charset="0"/>
              </a:rPr>
              <a:t>Джерелом </a:t>
            </a:r>
            <a:r>
              <a:rPr lang="uk-UA" sz="4000">
                <a:latin typeface="Times New Roman" pitchFamily="18" charset="0"/>
                <a:cs typeface="Times New Roman" pitchFamily="18" charset="0"/>
              </a:rPr>
              <a:t>болю може бути </a:t>
            </a:r>
            <a:r>
              <a:rPr lang="uk-UA" sz="4000" smtClean="0">
                <a:latin typeface="Times New Roman" pitchFamily="18" charset="0"/>
                <a:cs typeface="Times New Roman" pitchFamily="18" charset="0"/>
              </a:rPr>
              <a:t>будь-яка </a:t>
            </a:r>
            <a:r>
              <a:rPr lang="uk-UA" sz="4000">
                <a:latin typeface="Times New Roman" pitchFamily="18" charset="0"/>
                <a:cs typeface="Times New Roman" pitchFamily="18" charset="0"/>
              </a:rPr>
              <a:t>анатомічна складова функції хребта чи суглобу</a:t>
            </a:r>
            <a:r>
              <a:rPr lang="uk-UA" sz="40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uk-UA"/>
          </a:p>
          <a:p>
            <a:pPr algn="r">
              <a:buNone/>
            </a:pPr>
            <a:endParaRPr lang="uk-UA" smtClean="0"/>
          </a:p>
          <a:p>
            <a:pPr algn="r">
              <a:buNone/>
            </a:pPr>
            <a:endParaRPr lang="uk-UA" smtClean="0"/>
          </a:p>
          <a:p>
            <a:pPr algn="r">
              <a:buNone/>
            </a:pPr>
            <a:r>
              <a:rPr lang="uk-UA" smtClean="0"/>
              <a:t> </a:t>
            </a:r>
            <a:r>
              <a:rPr lang="uk-UA" smtClean="0">
                <a:latin typeface="Mistral" pitchFamily="66" charset="0"/>
              </a:rPr>
              <a:t>Здаєєється я цілий боооолю?….</a:t>
            </a:r>
          </a:p>
          <a:p>
            <a:pPr>
              <a:buNone/>
            </a:pPr>
            <a:endParaRPr lang="uk-UA"/>
          </a:p>
          <a:p>
            <a:pPr>
              <a:buNone/>
            </a:pPr>
            <a:endParaRPr lang="uk-UA"/>
          </a:p>
        </p:txBody>
      </p:sp>
      <p:pic>
        <p:nvPicPr>
          <p:cNvPr id="4" name="Picture 4" descr="spin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85860"/>
            <a:ext cx="142876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mtClean="0"/>
              <a:t>Характеристика болю за місцем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uk-UA" dirty="0"/>
              <a:t>Біль може бути первинним (</a:t>
            </a:r>
            <a:r>
              <a:rPr lang="uk-UA" sz="2600" dirty="0"/>
              <a:t>безпосередньо пов'язаний з патологічним станом тканин і відповідати місцю знаходження тканин</a:t>
            </a:r>
            <a:r>
              <a:rPr lang="uk-UA" dirty="0" smtClean="0"/>
              <a:t>)</a:t>
            </a:r>
          </a:p>
          <a:p>
            <a:r>
              <a:rPr lang="uk-UA" dirty="0" smtClean="0"/>
              <a:t> </a:t>
            </a:r>
            <a:r>
              <a:rPr lang="uk-UA" dirty="0"/>
              <a:t>і відображеним.</a:t>
            </a:r>
          </a:p>
          <a:p>
            <a:r>
              <a:rPr lang="uk-UA" dirty="0"/>
              <a:t>Особливості характеристики – </a:t>
            </a:r>
          </a:p>
          <a:p>
            <a:r>
              <a:rPr lang="uk-UA" dirty="0"/>
              <a:t>1)первинного болю: </a:t>
            </a:r>
          </a:p>
          <a:p>
            <a:r>
              <a:rPr lang="uk-UA" dirty="0" smtClean="0"/>
              <a:t>      а)відповідає </a:t>
            </a:r>
            <a:r>
              <a:rPr lang="uk-UA" dirty="0"/>
              <a:t>місцю і об’єму патологічного вогнища;</a:t>
            </a:r>
          </a:p>
          <a:p>
            <a:r>
              <a:rPr lang="uk-UA" dirty="0" smtClean="0"/>
              <a:t>      б</a:t>
            </a:r>
            <a:r>
              <a:rPr lang="uk-UA" dirty="0"/>
              <a:t>) викликає порушення функції </a:t>
            </a:r>
            <a:r>
              <a:rPr lang="uk-UA" dirty="0" smtClean="0"/>
              <a:t>сегменту;</a:t>
            </a:r>
            <a:endParaRPr lang="uk-UA" dirty="0"/>
          </a:p>
          <a:p>
            <a:r>
              <a:rPr lang="uk-UA" dirty="0" smtClean="0"/>
              <a:t>2</a:t>
            </a:r>
            <a:r>
              <a:rPr lang="uk-UA" dirty="0"/>
              <a:t>) відображеного: </a:t>
            </a:r>
          </a:p>
          <a:p>
            <a:r>
              <a:rPr lang="uk-UA" dirty="0" smtClean="0"/>
              <a:t>       а</a:t>
            </a:r>
            <a:r>
              <a:rPr lang="uk-UA" dirty="0"/>
              <a:t>) не відповідає місцю і об’єму патологічного вогнища;</a:t>
            </a:r>
          </a:p>
          <a:p>
            <a:r>
              <a:rPr lang="uk-UA" dirty="0" smtClean="0"/>
              <a:t>       б</a:t>
            </a:r>
            <a:r>
              <a:rPr lang="uk-UA" dirty="0"/>
              <a:t>) часто симетричний;</a:t>
            </a:r>
          </a:p>
          <a:p>
            <a:r>
              <a:rPr lang="uk-UA" dirty="0" smtClean="0"/>
              <a:t>       в</a:t>
            </a:r>
            <a:r>
              <a:rPr lang="uk-UA" dirty="0"/>
              <a:t>) викликає порушення функції </a:t>
            </a:r>
            <a:r>
              <a:rPr lang="uk-UA" dirty="0" smtClean="0"/>
              <a:t>сегменту; </a:t>
            </a:r>
            <a:r>
              <a:rPr lang="uk-UA" sz="2600" dirty="0"/>
              <a:t>(через спазм або </a:t>
            </a:r>
            <a:r>
              <a:rPr lang="uk-UA" sz="2600" dirty="0" smtClean="0"/>
              <a:t>постійне </a:t>
            </a:r>
            <a:r>
              <a:rPr lang="uk-UA" sz="2600" dirty="0"/>
              <a:t>перенапруження </a:t>
            </a:r>
            <a:r>
              <a:rPr lang="uk-UA" sz="2600" dirty="0" smtClean="0"/>
              <a:t>м'язів </a:t>
            </a:r>
            <a:r>
              <a:rPr lang="uk-UA" sz="2600" dirty="0"/>
              <a:t>і відповідно </a:t>
            </a:r>
            <a:r>
              <a:rPr lang="uk-UA" sz="2600" dirty="0" smtClean="0"/>
              <a:t>фасцій </a:t>
            </a:r>
            <a:r>
              <a:rPr lang="uk-UA" sz="2600" dirty="0"/>
              <a:t>і зв'язок.)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85794"/>
            <a:ext cx="8534400" cy="401762"/>
          </a:xfrm>
        </p:spPr>
        <p:txBody>
          <a:bodyPr>
            <a:normAutofit fontScale="90000"/>
          </a:bodyPr>
          <a:lstStyle/>
          <a:p>
            <a:r>
              <a:rPr lang="uk-UA" dirty="0"/>
              <a:t>Причини виникнення </a:t>
            </a:r>
            <a:r>
              <a:rPr lang="uk-UA" dirty="0" smtClean="0"/>
              <a:t>болю: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uk-UA" dirty="0" smtClean="0"/>
              <a:t>1)Наявність </a:t>
            </a:r>
            <a:r>
              <a:rPr lang="uk-UA" dirty="0"/>
              <a:t>патологічного </a:t>
            </a:r>
            <a:r>
              <a:rPr lang="uk-UA" dirty="0" smtClean="0"/>
              <a:t>вогнища -</a:t>
            </a:r>
            <a:endParaRPr lang="uk-UA" dirty="0"/>
          </a:p>
          <a:p>
            <a:pPr>
              <a:buNone/>
            </a:pPr>
            <a:r>
              <a:rPr lang="uk-UA" dirty="0" smtClean="0"/>
              <a:t>    А</a:t>
            </a:r>
            <a:r>
              <a:rPr lang="uk-UA" dirty="0"/>
              <a:t>) </a:t>
            </a:r>
            <a:r>
              <a:rPr lang="uk-UA" dirty="0" smtClean="0"/>
              <a:t>запалення</a:t>
            </a:r>
            <a:endParaRPr lang="uk-UA" dirty="0"/>
          </a:p>
          <a:p>
            <a:pPr>
              <a:buNone/>
            </a:pPr>
            <a:r>
              <a:rPr lang="uk-UA" dirty="0" smtClean="0"/>
              <a:t>    Б</a:t>
            </a:r>
            <a:r>
              <a:rPr lang="uk-UA" dirty="0"/>
              <a:t>) травми </a:t>
            </a:r>
          </a:p>
          <a:p>
            <a:pPr>
              <a:buNone/>
            </a:pPr>
            <a:r>
              <a:rPr lang="uk-UA" dirty="0" smtClean="0"/>
              <a:t>    В</a:t>
            </a:r>
            <a:r>
              <a:rPr lang="uk-UA" dirty="0"/>
              <a:t>) пухлини</a:t>
            </a:r>
          </a:p>
          <a:p>
            <a:pPr>
              <a:buNone/>
            </a:pPr>
            <a:r>
              <a:rPr lang="uk-UA" dirty="0"/>
              <a:t>2) асоційовані стани</a:t>
            </a:r>
          </a:p>
          <a:p>
            <a:pPr>
              <a:buNone/>
            </a:pPr>
            <a:r>
              <a:rPr lang="uk-UA" dirty="0" smtClean="0"/>
              <a:t>    А</a:t>
            </a:r>
            <a:r>
              <a:rPr lang="uk-UA" dirty="0"/>
              <a:t>) рефлекторні спазми </a:t>
            </a:r>
            <a:r>
              <a:rPr lang="uk-UA" dirty="0" smtClean="0"/>
              <a:t>м'язів </a:t>
            </a:r>
            <a:r>
              <a:rPr lang="uk-UA" dirty="0"/>
              <a:t>і контрактури суглобів</a:t>
            </a:r>
          </a:p>
          <a:p>
            <a:pPr>
              <a:buNone/>
            </a:pPr>
            <a:r>
              <a:rPr lang="uk-UA" dirty="0" smtClean="0"/>
              <a:t>    Б</a:t>
            </a:r>
            <a:r>
              <a:rPr lang="uk-UA" dirty="0"/>
              <a:t>) атрофія і фіброз тканин</a:t>
            </a:r>
          </a:p>
          <a:p>
            <a:pPr>
              <a:buNone/>
            </a:pPr>
            <a:r>
              <a:rPr lang="uk-UA" dirty="0" smtClean="0"/>
              <a:t>    В</a:t>
            </a:r>
            <a:r>
              <a:rPr lang="uk-UA" dirty="0"/>
              <a:t>) остеохондроз, остеоартроз.</a:t>
            </a:r>
          </a:p>
          <a:p>
            <a:pPr>
              <a:buNone/>
            </a:pPr>
            <a:r>
              <a:rPr lang="uk-UA" dirty="0"/>
              <a:t>3) асоційовані больові патерни (відображений біль)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Autofit/>
          </a:bodyPr>
          <a:lstStyle/>
          <a:p>
            <a:r>
              <a:rPr lang="uk-UA" sz="3600" dirty="0" smtClean="0"/>
              <a:t>Методи обстеження і їх інформативність.</a:t>
            </a:r>
            <a:r>
              <a:rPr lang="uk-UA" sz="4000" dirty="0" smtClean="0"/>
              <a:t/>
            </a:r>
            <a:br>
              <a:rPr lang="uk-UA" sz="4000" dirty="0" smtClean="0"/>
            </a:br>
            <a:endParaRPr lang="uk-UA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332037"/>
            <a:ext cx="8229600" cy="4525963"/>
          </a:xfrm>
        </p:spPr>
        <p:txBody>
          <a:bodyPr/>
          <a:lstStyle/>
          <a:p>
            <a:pPr lvl="6"/>
            <a:r>
              <a:rPr lang="uk-UA" sz="2800" smtClean="0"/>
              <a:t>Скарги </a:t>
            </a:r>
            <a:r>
              <a:rPr lang="uk-UA" sz="2800"/>
              <a:t>і мануальне обстеження</a:t>
            </a:r>
          </a:p>
          <a:p>
            <a:pPr lvl="6"/>
            <a:r>
              <a:rPr lang="uk-UA" sz="2800"/>
              <a:t>УХТ тест</a:t>
            </a:r>
          </a:p>
          <a:p>
            <a:pPr lvl="6"/>
            <a:r>
              <a:rPr lang="uk-UA" sz="2800"/>
              <a:t>МРТ</a:t>
            </a:r>
          </a:p>
          <a:p>
            <a:pPr lvl="6"/>
            <a:r>
              <a:rPr lang="uk-UA" sz="2800"/>
              <a:t>УЗД</a:t>
            </a:r>
          </a:p>
          <a:p>
            <a:pPr lvl="6"/>
            <a:r>
              <a:rPr lang="uk-UA" sz="2800"/>
              <a:t>КТ</a:t>
            </a:r>
          </a:p>
          <a:p>
            <a:pPr lvl="6"/>
            <a:r>
              <a:rPr lang="uk-UA" sz="2800"/>
              <a:t>Рентгенографія</a:t>
            </a:r>
          </a:p>
          <a:p>
            <a:endParaRPr lang="uk-U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3116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uk-UA" sz="4800" i="1" u="sng" dirty="0" smtClean="0">
                <a:latin typeface="Times New Roman" pitchFamily="18" charset="0"/>
                <a:cs typeface="Times New Roman" pitchFamily="18" charset="0"/>
              </a:rPr>
              <a:t>Припущення:</a:t>
            </a:r>
            <a:r>
              <a:rPr lang="uk-UA" sz="4800" i="1" u="sng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i="1" u="sng" dirty="0">
                <a:latin typeface="Times New Roman" pitchFamily="18" charset="0"/>
                <a:cs typeface="Times New Roman" pitchFamily="18" charset="0"/>
              </a:rPr>
            </a:br>
            <a:endParaRPr lang="uk-UA" sz="4800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000372"/>
            <a:ext cx="8229600" cy="3125791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хворі не завжди правильно вказують місце болю?......</a:t>
            </a:r>
            <a:endParaRPr lang="uk-U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mtClean="0"/>
              <a:t>Проведено обстеження 720 хворих з болями -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dirty="0" smtClean="0"/>
              <a:t>  Спини-85,</a:t>
            </a:r>
          </a:p>
          <a:p>
            <a:r>
              <a:rPr lang="uk-UA" dirty="0" smtClean="0"/>
              <a:t>  Плеча-187,</a:t>
            </a:r>
          </a:p>
          <a:p>
            <a:r>
              <a:rPr lang="uk-UA" dirty="0" smtClean="0"/>
              <a:t>  Ліктя-93, </a:t>
            </a:r>
          </a:p>
          <a:p>
            <a:pPr marL="514350" indent="-514350"/>
            <a:r>
              <a:rPr lang="uk-UA" dirty="0" smtClean="0"/>
              <a:t>Променево-запясного </a:t>
            </a:r>
            <a:r>
              <a:rPr lang="uk-UA" dirty="0"/>
              <a:t>суглобу і </a:t>
            </a:r>
            <a:r>
              <a:rPr lang="uk-UA" dirty="0" smtClean="0"/>
              <a:t>кисті-32, </a:t>
            </a:r>
          </a:p>
          <a:p>
            <a:pPr marL="514350" indent="-514350"/>
            <a:r>
              <a:rPr lang="uk-UA" dirty="0" smtClean="0"/>
              <a:t>Кульшового суглобу-36, </a:t>
            </a:r>
          </a:p>
          <a:p>
            <a:pPr marL="514350" indent="-514350"/>
            <a:r>
              <a:rPr lang="uk-UA" dirty="0" smtClean="0"/>
              <a:t>Коліна-206, </a:t>
            </a:r>
          </a:p>
          <a:p>
            <a:pPr marL="514350" indent="-514350"/>
            <a:r>
              <a:rPr lang="uk-UA" dirty="0" smtClean="0"/>
              <a:t>Ступні-81.</a:t>
            </a:r>
            <a:endParaRPr lang="uk-UA" dirty="0"/>
          </a:p>
          <a:p>
            <a:endParaRPr lang="uk-UA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Етапи обстеження: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uk-UA" dirty="0" smtClean="0"/>
          </a:p>
          <a:p>
            <a:endParaRPr lang="uk-UA" dirty="0" smtClean="0"/>
          </a:p>
          <a:p>
            <a:r>
              <a:rPr lang="uk-UA" dirty="0" smtClean="0"/>
              <a:t>1)заповнення </a:t>
            </a:r>
            <a:r>
              <a:rPr lang="uk-UA" dirty="0"/>
              <a:t>карти болю хворим до огляду лікаря</a:t>
            </a:r>
            <a:r>
              <a:rPr lang="uk-UA" dirty="0" smtClean="0"/>
              <a:t>;</a:t>
            </a:r>
          </a:p>
          <a:p>
            <a:r>
              <a:rPr lang="uk-UA" dirty="0" smtClean="0"/>
              <a:t>2)заповнення карти болю хворим після консультації;</a:t>
            </a:r>
            <a:endParaRPr lang="uk-UA" dirty="0"/>
          </a:p>
          <a:p>
            <a:r>
              <a:rPr lang="uk-UA" dirty="0" smtClean="0"/>
              <a:t>3) </a:t>
            </a:r>
            <a:r>
              <a:rPr lang="uk-UA" dirty="0"/>
              <a:t>заповнення карти болю лікарем після огляду;</a:t>
            </a:r>
          </a:p>
          <a:p>
            <a:r>
              <a:rPr lang="uk-UA" dirty="0" smtClean="0"/>
              <a:t>4) </a:t>
            </a:r>
            <a:r>
              <a:rPr lang="uk-UA" dirty="0"/>
              <a:t>заповнення карти болю лікарем після тесту УХТ</a:t>
            </a:r>
            <a:r>
              <a:rPr lang="uk-UA" dirty="0" smtClean="0"/>
              <a:t>;</a:t>
            </a:r>
          </a:p>
          <a:p>
            <a:r>
              <a:rPr lang="uk-UA" dirty="0" smtClean="0"/>
              <a:t>5)заповнення карти болю хворим після лікування.</a:t>
            </a:r>
            <a:endParaRPr lang="uk-UA" dirty="0"/>
          </a:p>
          <a:p>
            <a:endParaRPr lang="uk-UA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Цивільна">
  <a:themeElements>
    <a:clrScheme name="Вишукана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Класична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Цивільна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273</TotalTime>
  <Words>454</Words>
  <Application>Microsoft Office PowerPoint</Application>
  <PresentationFormat>Екран (4:3)</PresentationFormat>
  <Paragraphs>119</Paragraphs>
  <Slides>15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15</vt:i4>
      </vt:variant>
    </vt:vector>
  </HeadingPairs>
  <TitlesOfParts>
    <vt:vector size="16" baseType="lpstr">
      <vt:lpstr>Цивільна</vt:lpstr>
      <vt:lpstr>Лікування болю і відновлення функції при патології хребта і суглобів.</vt:lpstr>
      <vt:lpstr>Слайд 2</vt:lpstr>
      <vt:lpstr>Джерело болю при захворюванні хребта і суглобів</vt:lpstr>
      <vt:lpstr>Характеристика болю за місцем</vt:lpstr>
      <vt:lpstr>Причини виникнення болю: </vt:lpstr>
      <vt:lpstr>Методи обстеження і їх інформативність. </vt:lpstr>
      <vt:lpstr>Припущення: </vt:lpstr>
      <vt:lpstr>Проведено обстеження 720 хворих з болями -</vt:lpstr>
      <vt:lpstr>Етапи обстеження:</vt:lpstr>
      <vt:lpstr>Карта болю</vt:lpstr>
      <vt:lpstr>Співпадіння показників 1 до 3 етапу: </vt:lpstr>
      <vt:lpstr>Методи впливу і їх ефективність. </vt:lpstr>
      <vt:lpstr>Клінічний випадок:</vt:lpstr>
      <vt:lpstr>Висновок: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Лікування болю і вдновлення функції при патології хребта і суглобів.</dc:title>
  <dc:creator>Admin</dc:creator>
  <cp:lastModifiedBy>Користувач Windows</cp:lastModifiedBy>
  <cp:revision>21</cp:revision>
  <dcterms:created xsi:type="dcterms:W3CDTF">2012-03-21T18:01:49Z</dcterms:created>
  <dcterms:modified xsi:type="dcterms:W3CDTF">2012-03-22T07:51:52Z</dcterms:modified>
</cp:coreProperties>
</file>